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Barlow Condensed" panose="00000506000000000000" pitchFamily="2" charset="0"/>
      <p:regular r:id="rId10"/>
    </p:embeddedFont>
    <p:embeddedFont>
      <p:font typeface="Canva Sans" panose="020B0604020202020204" charset="0"/>
      <p:regular r:id="rId11"/>
    </p:embeddedFont>
    <p:embeddedFont>
      <p:font typeface="Canva Sans Bold" panose="020B0604020202020204" charset="0"/>
      <p:regular r:id="rId12"/>
    </p:embeddedFont>
    <p:embeddedFont>
      <p:font typeface="Coco Gothic" panose="020B0604020202020204" charset="0"/>
      <p:regular r:id="rId13"/>
    </p:embeddedFont>
    <p:embeddedFont>
      <p:font typeface="Coco Gothic Bold" panose="020B0604020202020204" charset="0"/>
      <p:regular r:id="rId14"/>
    </p:embeddedFont>
    <p:embeddedFont>
      <p:font typeface="Cooper BT Bold" panose="020B0604020202020204" charset="0"/>
      <p:regular r:id="rId15"/>
    </p:embeddedFont>
    <p:embeddedFont>
      <p:font typeface="Cooper BT Light" panose="020B0604020202020204" charset="0"/>
      <p:regular r:id="rId16"/>
    </p:embeddedFont>
    <p:embeddedFont>
      <p:font typeface="Dekko" panose="020B0604020202020204" charset="0"/>
      <p:regular r:id="rId17"/>
    </p:embeddedFont>
    <p:embeddedFont>
      <p:font typeface="Livvic" pitchFamily="2" charset="0"/>
      <p:regular r:id="rId18"/>
    </p:embeddedFont>
    <p:embeddedFont>
      <p:font typeface="Livvic Bold" charset="0"/>
      <p:regular r:id="rId19"/>
    </p:embeddedFont>
    <p:embeddedFont>
      <p:font typeface="Tropikal"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72" y="1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ushi Jain" userId="b7a6b102d253a871" providerId="LiveId" clId="{C447EA75-B086-403B-A116-00549BC1A2C2}"/>
    <pc:docChg chg="undo custSel modSld">
      <pc:chgData name="Khushi Jain" userId="b7a6b102d253a871" providerId="LiveId" clId="{C447EA75-B086-403B-A116-00549BC1A2C2}" dt="2025-03-12T20:04:48.657" v="85" actId="20577"/>
      <pc:docMkLst>
        <pc:docMk/>
      </pc:docMkLst>
      <pc:sldChg chg="delSp modSp mod">
        <pc:chgData name="Khushi Jain" userId="b7a6b102d253a871" providerId="LiveId" clId="{C447EA75-B086-403B-A116-00549BC1A2C2}" dt="2025-03-12T20:04:28.094" v="79" actId="1076"/>
        <pc:sldMkLst>
          <pc:docMk/>
          <pc:sldMk cId="0" sldId="256"/>
        </pc:sldMkLst>
        <pc:spChg chg="mod">
          <ac:chgData name="Khushi Jain" userId="b7a6b102d253a871" providerId="LiveId" clId="{C447EA75-B086-403B-A116-00549BC1A2C2}" dt="2025-03-12T20:04:23.445" v="78" actId="1076"/>
          <ac:spMkLst>
            <pc:docMk/>
            <pc:sldMk cId="0" sldId="256"/>
            <ac:spMk id="5" creationId="{00000000-0000-0000-0000-000000000000}"/>
          </ac:spMkLst>
        </pc:spChg>
        <pc:spChg chg="del">
          <ac:chgData name="Khushi Jain" userId="b7a6b102d253a871" providerId="LiveId" clId="{C447EA75-B086-403B-A116-00549BC1A2C2}" dt="2025-03-12T20:03:39.748" v="64" actId="478"/>
          <ac:spMkLst>
            <pc:docMk/>
            <pc:sldMk cId="0" sldId="256"/>
            <ac:spMk id="7" creationId="{00000000-0000-0000-0000-000000000000}"/>
          </ac:spMkLst>
        </pc:spChg>
        <pc:spChg chg="del">
          <ac:chgData name="Khushi Jain" userId="b7a6b102d253a871" providerId="LiveId" clId="{C447EA75-B086-403B-A116-00549BC1A2C2}" dt="2025-03-12T20:03:39.748" v="64" actId="478"/>
          <ac:spMkLst>
            <pc:docMk/>
            <pc:sldMk cId="0" sldId="256"/>
            <ac:spMk id="8" creationId="{00000000-0000-0000-0000-000000000000}"/>
          </ac:spMkLst>
        </pc:spChg>
        <pc:spChg chg="del">
          <ac:chgData name="Khushi Jain" userId="b7a6b102d253a871" providerId="LiveId" clId="{C447EA75-B086-403B-A116-00549BC1A2C2}" dt="2025-03-12T20:03:29.589" v="61" actId="478"/>
          <ac:spMkLst>
            <pc:docMk/>
            <pc:sldMk cId="0" sldId="256"/>
            <ac:spMk id="9" creationId="{00000000-0000-0000-0000-000000000000}"/>
          </ac:spMkLst>
        </pc:spChg>
        <pc:spChg chg="mod">
          <ac:chgData name="Khushi Jain" userId="b7a6b102d253a871" providerId="LiveId" clId="{C447EA75-B086-403B-A116-00549BC1A2C2}" dt="2025-03-12T20:04:28.094" v="79" actId="1076"/>
          <ac:spMkLst>
            <pc:docMk/>
            <pc:sldMk cId="0" sldId="256"/>
            <ac:spMk id="10" creationId="{00000000-0000-0000-0000-000000000000}"/>
          </ac:spMkLst>
        </pc:spChg>
        <pc:spChg chg="del mod">
          <ac:chgData name="Khushi Jain" userId="b7a6b102d253a871" providerId="LiveId" clId="{C447EA75-B086-403B-A116-00549BC1A2C2}" dt="2025-03-12T20:03:55.043" v="76"/>
          <ac:spMkLst>
            <pc:docMk/>
            <pc:sldMk cId="0" sldId="256"/>
            <ac:spMk id="11" creationId="{00000000-0000-0000-0000-000000000000}"/>
          </ac:spMkLst>
        </pc:spChg>
        <pc:spChg chg="del">
          <ac:chgData name="Khushi Jain" userId="b7a6b102d253a871" providerId="LiveId" clId="{C447EA75-B086-403B-A116-00549BC1A2C2}" dt="2025-03-12T20:03:49.096" v="66" actId="478"/>
          <ac:spMkLst>
            <pc:docMk/>
            <pc:sldMk cId="0" sldId="256"/>
            <ac:spMk id="13" creationId="{00000000-0000-0000-0000-000000000000}"/>
          </ac:spMkLst>
        </pc:spChg>
        <pc:spChg chg="del">
          <ac:chgData name="Khushi Jain" userId="b7a6b102d253a871" providerId="LiveId" clId="{C447EA75-B086-403B-A116-00549BC1A2C2}" dt="2025-03-12T20:03:45.456" v="65" actId="478"/>
          <ac:spMkLst>
            <pc:docMk/>
            <pc:sldMk cId="0" sldId="256"/>
            <ac:spMk id="14" creationId="{00000000-0000-0000-0000-000000000000}"/>
          </ac:spMkLst>
        </pc:spChg>
        <pc:spChg chg="del mod">
          <ac:chgData name="Khushi Jain" userId="b7a6b102d253a871" providerId="LiveId" clId="{C447EA75-B086-403B-A116-00549BC1A2C2}" dt="2025-03-12T20:03:33.859" v="63" actId="478"/>
          <ac:spMkLst>
            <pc:docMk/>
            <pc:sldMk cId="0" sldId="256"/>
            <ac:spMk id="15" creationId="{00000000-0000-0000-0000-000000000000}"/>
          </ac:spMkLst>
        </pc:spChg>
      </pc:sldChg>
      <pc:sldChg chg="delSp modSp mod">
        <pc:chgData name="Khushi Jain" userId="b7a6b102d253a871" providerId="LiveId" clId="{C447EA75-B086-403B-A116-00549BC1A2C2}" dt="2025-03-12T20:04:48.657" v="85" actId="20577"/>
        <pc:sldMkLst>
          <pc:docMk/>
          <pc:sldMk cId="0" sldId="263"/>
        </pc:sldMkLst>
        <pc:spChg chg="del">
          <ac:chgData name="Khushi Jain" userId="b7a6b102d253a871" providerId="LiveId" clId="{C447EA75-B086-403B-A116-00549BC1A2C2}" dt="2025-03-12T20:02:24.861" v="1" actId="478"/>
          <ac:spMkLst>
            <pc:docMk/>
            <pc:sldMk cId="0" sldId="263"/>
            <ac:spMk id="6" creationId="{00000000-0000-0000-0000-000000000000}"/>
          </ac:spMkLst>
        </pc:spChg>
        <pc:spChg chg="del">
          <ac:chgData name="Khushi Jain" userId="b7a6b102d253a871" providerId="LiveId" clId="{C447EA75-B086-403B-A116-00549BC1A2C2}" dt="2025-03-12T20:02:48.677" v="21" actId="478"/>
          <ac:spMkLst>
            <pc:docMk/>
            <pc:sldMk cId="0" sldId="263"/>
            <ac:spMk id="9" creationId="{00000000-0000-0000-0000-000000000000}"/>
          </ac:spMkLst>
        </pc:spChg>
        <pc:spChg chg="mod">
          <ac:chgData name="Khushi Jain" userId="b7a6b102d253a871" providerId="LiveId" clId="{C447EA75-B086-403B-A116-00549BC1A2C2}" dt="2025-03-12T20:02:54.892" v="32" actId="1036"/>
          <ac:spMkLst>
            <pc:docMk/>
            <pc:sldMk cId="0" sldId="263"/>
            <ac:spMk id="10" creationId="{00000000-0000-0000-0000-000000000000}"/>
          </ac:spMkLst>
        </pc:spChg>
        <pc:spChg chg="del">
          <ac:chgData name="Khushi Jain" userId="b7a6b102d253a871" providerId="LiveId" clId="{C447EA75-B086-403B-A116-00549BC1A2C2}" dt="2025-03-12T20:02:22.651" v="0" actId="478"/>
          <ac:spMkLst>
            <pc:docMk/>
            <pc:sldMk cId="0" sldId="263"/>
            <ac:spMk id="12" creationId="{00000000-0000-0000-0000-000000000000}"/>
          </ac:spMkLst>
        </pc:spChg>
        <pc:spChg chg="mod">
          <ac:chgData name="Khushi Jain" userId="b7a6b102d253a871" providerId="LiveId" clId="{C447EA75-B086-403B-A116-00549BC1A2C2}" dt="2025-03-12T20:04:48.657" v="85" actId="20577"/>
          <ac:spMkLst>
            <pc:docMk/>
            <pc:sldMk cId="0" sldId="263"/>
            <ac:spMk id="14" creationId="{00000000-0000-0000-0000-000000000000}"/>
          </ac:spMkLst>
        </pc:spChg>
        <pc:spChg chg="del mod">
          <ac:chgData name="Khushi Jain" userId="b7a6b102d253a871" providerId="LiveId" clId="{C447EA75-B086-403B-A116-00549BC1A2C2}" dt="2025-03-12T20:02:48.682" v="23"/>
          <ac:spMkLst>
            <pc:docMk/>
            <pc:sldMk cId="0" sldId="263"/>
            <ac:spMk id="15" creationId="{00000000-0000-0000-0000-000000000000}"/>
          </ac:spMkLst>
        </pc:spChg>
        <pc:spChg chg="mod">
          <ac:chgData name="Khushi Jain" userId="b7a6b102d253a871" providerId="LiveId" clId="{C447EA75-B086-403B-A116-00549BC1A2C2}" dt="2025-03-12T20:03:15.021" v="60" actId="20577"/>
          <ac:spMkLst>
            <pc:docMk/>
            <pc:sldMk cId="0" sldId="263"/>
            <ac:spMk id="16"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65349"/>
            <a:ext cx="18288000" cy="1321651"/>
            <a:chOff x="0" y="0"/>
            <a:chExt cx="4816593" cy="348089"/>
          </a:xfrm>
        </p:grpSpPr>
        <p:sp>
          <p:nvSpPr>
            <p:cNvPr id="3" name="Freeform 3"/>
            <p:cNvSpPr/>
            <p:nvPr/>
          </p:nvSpPr>
          <p:spPr>
            <a:xfrm>
              <a:off x="0" y="0"/>
              <a:ext cx="4816592" cy="348089"/>
            </a:xfrm>
            <a:custGeom>
              <a:avLst/>
              <a:gdLst/>
              <a:ahLst/>
              <a:cxnLst/>
              <a:rect l="l" t="t" r="r" b="b"/>
              <a:pathLst>
                <a:path w="4816592" h="348089">
                  <a:moveTo>
                    <a:pt x="0" y="0"/>
                  </a:moveTo>
                  <a:lnTo>
                    <a:pt x="4816592" y="0"/>
                  </a:lnTo>
                  <a:lnTo>
                    <a:pt x="4816592" y="348089"/>
                  </a:lnTo>
                  <a:lnTo>
                    <a:pt x="0" y="348089"/>
                  </a:lnTo>
                  <a:close/>
                </a:path>
              </a:pathLst>
            </a:custGeom>
            <a:solidFill>
              <a:srgbClr val="595FA1"/>
            </a:solidFill>
          </p:spPr>
          <p:txBody>
            <a:bodyPr/>
            <a:lstStyle/>
            <a:p>
              <a:endParaRPr lang="en-US"/>
            </a:p>
          </p:txBody>
        </p:sp>
        <p:sp>
          <p:nvSpPr>
            <p:cNvPr id="4" name="TextBox 4"/>
            <p:cNvSpPr txBox="1"/>
            <p:nvPr/>
          </p:nvSpPr>
          <p:spPr>
            <a:xfrm>
              <a:off x="0" y="-38100"/>
              <a:ext cx="4816593" cy="3861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579912" y="4250854"/>
            <a:ext cx="7576752" cy="6036146"/>
          </a:xfrm>
          <a:custGeom>
            <a:avLst/>
            <a:gdLst/>
            <a:ahLst/>
            <a:cxnLst/>
            <a:rect l="l" t="t" r="r" b="b"/>
            <a:pathLst>
              <a:path w="7576752" h="6036146">
                <a:moveTo>
                  <a:pt x="0" y="0"/>
                </a:moveTo>
                <a:lnTo>
                  <a:pt x="7576752" y="0"/>
                </a:lnTo>
                <a:lnTo>
                  <a:pt x="7576752" y="6036146"/>
                </a:lnTo>
                <a:lnTo>
                  <a:pt x="0" y="6036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6490632" y="1045494"/>
            <a:ext cx="316044" cy="316044"/>
          </a:xfrm>
          <a:custGeom>
            <a:avLst/>
            <a:gdLst/>
            <a:ahLst/>
            <a:cxnLst/>
            <a:rect l="l" t="t" r="r" b="b"/>
            <a:pathLst>
              <a:path w="316044" h="316044">
                <a:moveTo>
                  <a:pt x="0" y="0"/>
                </a:moveTo>
                <a:lnTo>
                  <a:pt x="316044" y="0"/>
                </a:lnTo>
                <a:lnTo>
                  <a:pt x="316044" y="316044"/>
                </a:lnTo>
                <a:lnTo>
                  <a:pt x="0" y="3160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683754" y="2162700"/>
            <a:ext cx="16920488" cy="3510634"/>
          </a:xfrm>
          <a:prstGeom prst="rect">
            <a:avLst/>
          </a:prstGeom>
        </p:spPr>
        <p:txBody>
          <a:bodyPr lIns="0" tIns="0" rIns="0" bIns="0" rtlCol="0" anchor="t">
            <a:spAutoFit/>
          </a:bodyPr>
          <a:lstStyle/>
          <a:p>
            <a:pPr algn="ctr">
              <a:lnSpc>
                <a:spcPts val="10559"/>
              </a:lnSpc>
            </a:pPr>
            <a:r>
              <a:rPr lang="en-US" sz="10999" b="1" dirty="0">
                <a:solidFill>
                  <a:srgbClr val="18253B"/>
                </a:solidFill>
                <a:latin typeface="Livvic Bold"/>
                <a:ea typeface="Livvic Bold"/>
                <a:cs typeface="Livvic Bold"/>
                <a:sym typeface="Livvic Bold"/>
              </a:rPr>
              <a:t>MATERNAL HEALTH RISK</a:t>
            </a:r>
          </a:p>
        </p:txBody>
      </p:sp>
      <p:sp>
        <p:nvSpPr>
          <p:cNvPr id="12" name="TextBox 12"/>
          <p:cNvSpPr txBox="1"/>
          <p:nvPr/>
        </p:nvSpPr>
        <p:spPr>
          <a:xfrm>
            <a:off x="7097227" y="1085850"/>
            <a:ext cx="4990693" cy="608525"/>
          </a:xfrm>
          <a:prstGeom prst="rect">
            <a:avLst/>
          </a:prstGeom>
        </p:spPr>
        <p:txBody>
          <a:bodyPr lIns="0" tIns="0" rIns="0" bIns="0" rtlCol="0" anchor="t">
            <a:spAutoFit/>
          </a:bodyPr>
          <a:lstStyle/>
          <a:p>
            <a:pPr algn="l">
              <a:lnSpc>
                <a:spcPts val="2366"/>
              </a:lnSpc>
            </a:pPr>
            <a:r>
              <a:rPr lang="en-US" sz="2464">
                <a:solidFill>
                  <a:srgbClr val="18253B"/>
                </a:solidFill>
                <a:latin typeface="Livvic"/>
                <a:ea typeface="Livvic"/>
                <a:cs typeface="Livvic"/>
                <a:sym typeface="Livvic"/>
              </a:rPr>
              <a:t>INTRODUCTION TO MACHINE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65349"/>
            <a:ext cx="18288000" cy="1321651"/>
            <a:chOff x="0" y="0"/>
            <a:chExt cx="4816593" cy="348089"/>
          </a:xfrm>
        </p:grpSpPr>
        <p:sp>
          <p:nvSpPr>
            <p:cNvPr id="3" name="Freeform 3"/>
            <p:cNvSpPr/>
            <p:nvPr/>
          </p:nvSpPr>
          <p:spPr>
            <a:xfrm>
              <a:off x="0" y="0"/>
              <a:ext cx="4816592" cy="348089"/>
            </a:xfrm>
            <a:custGeom>
              <a:avLst/>
              <a:gdLst/>
              <a:ahLst/>
              <a:cxnLst/>
              <a:rect l="l" t="t" r="r" b="b"/>
              <a:pathLst>
                <a:path w="4816592" h="348089">
                  <a:moveTo>
                    <a:pt x="0" y="0"/>
                  </a:moveTo>
                  <a:lnTo>
                    <a:pt x="4816592" y="0"/>
                  </a:lnTo>
                  <a:lnTo>
                    <a:pt x="4816592" y="348089"/>
                  </a:lnTo>
                  <a:lnTo>
                    <a:pt x="0" y="348089"/>
                  </a:lnTo>
                  <a:close/>
                </a:path>
              </a:pathLst>
            </a:custGeom>
            <a:solidFill>
              <a:srgbClr val="FF6A48"/>
            </a:solidFill>
          </p:spPr>
          <p:txBody>
            <a:bodyPr/>
            <a:lstStyle/>
            <a:p>
              <a:endParaRPr lang="en-US"/>
            </a:p>
          </p:txBody>
        </p:sp>
        <p:sp>
          <p:nvSpPr>
            <p:cNvPr id="4" name="TextBox 4"/>
            <p:cNvSpPr txBox="1"/>
            <p:nvPr/>
          </p:nvSpPr>
          <p:spPr>
            <a:xfrm>
              <a:off x="0" y="-38100"/>
              <a:ext cx="4816593" cy="3861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525262" y="3482416"/>
            <a:ext cx="7764140" cy="5378051"/>
          </a:xfrm>
          <a:custGeom>
            <a:avLst/>
            <a:gdLst/>
            <a:ahLst/>
            <a:cxnLst/>
            <a:rect l="l" t="t" r="r" b="b"/>
            <a:pathLst>
              <a:path w="7764140" h="5378051">
                <a:moveTo>
                  <a:pt x="0" y="0"/>
                </a:moveTo>
                <a:lnTo>
                  <a:pt x="7764140" y="0"/>
                </a:lnTo>
                <a:lnTo>
                  <a:pt x="7764140" y="5378051"/>
                </a:lnTo>
                <a:lnTo>
                  <a:pt x="0" y="5378051"/>
                </a:lnTo>
                <a:lnTo>
                  <a:pt x="0" y="0"/>
                </a:lnTo>
                <a:close/>
              </a:path>
            </a:pathLst>
          </a:custGeom>
          <a:blipFill>
            <a:blip r:embed="rId2"/>
            <a:stretch>
              <a:fillRect l="-194" r="-194"/>
            </a:stretch>
          </a:blipFill>
        </p:spPr>
        <p:txBody>
          <a:bodyPr/>
          <a:lstStyle/>
          <a:p>
            <a:endParaRPr lang="en-US"/>
          </a:p>
        </p:txBody>
      </p:sp>
      <p:sp>
        <p:nvSpPr>
          <p:cNvPr id="6" name="TextBox 6"/>
          <p:cNvSpPr txBox="1"/>
          <p:nvPr/>
        </p:nvSpPr>
        <p:spPr>
          <a:xfrm>
            <a:off x="4299845" y="540829"/>
            <a:ext cx="9688310" cy="1185292"/>
          </a:xfrm>
          <a:prstGeom prst="rect">
            <a:avLst/>
          </a:prstGeom>
        </p:spPr>
        <p:txBody>
          <a:bodyPr lIns="0" tIns="0" rIns="0" bIns="0" rtlCol="0" anchor="t">
            <a:spAutoFit/>
          </a:bodyPr>
          <a:lstStyle/>
          <a:p>
            <a:pPr algn="ctr">
              <a:lnSpc>
                <a:spcPts val="8832"/>
              </a:lnSpc>
            </a:pPr>
            <a:r>
              <a:rPr lang="en-US" sz="9200" b="1">
                <a:solidFill>
                  <a:srgbClr val="18253B"/>
                </a:solidFill>
                <a:latin typeface="Livvic Bold"/>
                <a:ea typeface="Livvic Bold"/>
                <a:cs typeface="Livvic Bold"/>
                <a:sym typeface="Livvic Bold"/>
              </a:rPr>
              <a:t>About The Data</a:t>
            </a:r>
          </a:p>
        </p:txBody>
      </p:sp>
      <p:sp>
        <p:nvSpPr>
          <p:cNvPr id="7" name="TextBox 7"/>
          <p:cNvSpPr txBox="1"/>
          <p:nvPr/>
        </p:nvSpPr>
        <p:spPr>
          <a:xfrm>
            <a:off x="3874388" y="1716596"/>
            <a:ext cx="10835394" cy="1612689"/>
          </a:xfrm>
          <a:prstGeom prst="rect">
            <a:avLst/>
          </a:prstGeom>
        </p:spPr>
        <p:txBody>
          <a:bodyPr lIns="0" tIns="0" rIns="0" bIns="0" rtlCol="0" anchor="t">
            <a:spAutoFit/>
          </a:bodyPr>
          <a:lstStyle/>
          <a:p>
            <a:pPr marL="0" lvl="0" indent="0" algn="ctr">
              <a:lnSpc>
                <a:spcPts val="3193"/>
              </a:lnSpc>
            </a:pPr>
            <a:r>
              <a:rPr lang="en-US" sz="2555">
                <a:solidFill>
                  <a:srgbClr val="18253B"/>
                </a:solidFill>
                <a:latin typeface="Livvic"/>
                <a:ea typeface="Livvic"/>
                <a:cs typeface="Livvic"/>
                <a:sym typeface="Livvic"/>
              </a:rPr>
              <a:t>The pregnancy dataset captures the delicate dance between age, vital signs, and health risk levels of expectant mothers. It offers a window into the extraordinary biological journey of bringing new life into the world, inviting us to uncover the patterns and insights that lie within the data.</a:t>
            </a:r>
          </a:p>
        </p:txBody>
      </p:sp>
      <p:sp>
        <p:nvSpPr>
          <p:cNvPr id="8" name="TextBox 8"/>
          <p:cNvSpPr txBox="1"/>
          <p:nvPr/>
        </p:nvSpPr>
        <p:spPr>
          <a:xfrm rot="5400000">
            <a:off x="6528556" y="5808341"/>
            <a:ext cx="5097537" cy="726201"/>
          </a:xfrm>
          <a:prstGeom prst="rect">
            <a:avLst/>
          </a:prstGeom>
        </p:spPr>
        <p:txBody>
          <a:bodyPr lIns="0" tIns="0" rIns="0" bIns="0" rtlCol="0" anchor="t">
            <a:spAutoFit/>
          </a:bodyPr>
          <a:lstStyle/>
          <a:p>
            <a:pPr algn="ctr">
              <a:lnSpc>
                <a:spcPts val="5472"/>
              </a:lnSpc>
            </a:pPr>
            <a:r>
              <a:rPr lang="en-US" sz="5700" b="1">
                <a:solidFill>
                  <a:srgbClr val="18253B"/>
                </a:solidFill>
                <a:latin typeface="Livvic Bold"/>
                <a:ea typeface="Livvic Bold"/>
                <a:cs typeface="Livvic Bold"/>
                <a:sym typeface="Livvic Bold"/>
              </a:rPr>
              <a:t>HISTOGRAMS</a:t>
            </a:r>
          </a:p>
        </p:txBody>
      </p:sp>
      <p:sp>
        <p:nvSpPr>
          <p:cNvPr id="9" name="TextBox 9"/>
          <p:cNvSpPr txBox="1"/>
          <p:nvPr/>
        </p:nvSpPr>
        <p:spPr>
          <a:xfrm>
            <a:off x="9951611" y="3472891"/>
            <a:ext cx="7307689" cy="6013027"/>
          </a:xfrm>
          <a:prstGeom prst="rect">
            <a:avLst/>
          </a:prstGeom>
        </p:spPr>
        <p:txBody>
          <a:bodyPr lIns="0" tIns="0" rIns="0" bIns="0" rtlCol="0" anchor="t">
            <a:spAutoFit/>
          </a:bodyPr>
          <a:lstStyle/>
          <a:p>
            <a:pPr marL="519393" lvl="1" indent="-259697" algn="ctr">
              <a:lnSpc>
                <a:spcPts val="3007"/>
              </a:lnSpc>
              <a:buFont typeface="Arial"/>
              <a:buChar char="•"/>
            </a:pPr>
            <a:r>
              <a:rPr lang="en-US" sz="2405" b="1">
                <a:solidFill>
                  <a:srgbClr val="18253B"/>
                </a:solidFill>
                <a:latin typeface="Livvic Bold"/>
                <a:ea typeface="Livvic Bold"/>
                <a:cs typeface="Livvic Bold"/>
                <a:sym typeface="Livvic Bold"/>
              </a:rPr>
              <a:t>KNN</a:t>
            </a:r>
            <a:r>
              <a:rPr lang="en-US" sz="2405">
                <a:solidFill>
                  <a:srgbClr val="18253B"/>
                </a:solidFill>
                <a:latin typeface="Livvic"/>
                <a:ea typeface="Livvic"/>
                <a:cs typeface="Livvic"/>
                <a:sym typeface="Livvic"/>
              </a:rPr>
              <a:t>: Works well for clustered features like Age and BodyTemp; scaling is needed due to differing ranges (e.g., SystolicBP vs. HeartRate).</a:t>
            </a:r>
          </a:p>
          <a:p>
            <a:pPr algn="ctr">
              <a:lnSpc>
                <a:spcPts val="3007"/>
              </a:lnSpc>
            </a:pPr>
            <a:endParaRPr lang="en-US" sz="2405">
              <a:solidFill>
                <a:srgbClr val="18253B"/>
              </a:solidFill>
              <a:latin typeface="Livvic"/>
              <a:ea typeface="Livvic"/>
              <a:cs typeface="Livvic"/>
              <a:sym typeface="Livvic"/>
            </a:endParaRPr>
          </a:p>
          <a:p>
            <a:pPr marL="519393" lvl="1" indent="-259697" algn="ctr">
              <a:lnSpc>
                <a:spcPts val="3007"/>
              </a:lnSpc>
              <a:buFont typeface="Arial"/>
              <a:buChar char="•"/>
            </a:pPr>
            <a:r>
              <a:rPr lang="en-US" sz="2405" b="1">
                <a:solidFill>
                  <a:srgbClr val="18253B"/>
                </a:solidFill>
                <a:latin typeface="Livvic Bold"/>
                <a:ea typeface="Livvic Bold"/>
                <a:cs typeface="Livvic Bold"/>
                <a:sym typeface="Livvic Bold"/>
              </a:rPr>
              <a:t>Random Forest</a:t>
            </a:r>
            <a:r>
              <a:rPr lang="en-US" sz="2405">
                <a:solidFill>
                  <a:srgbClr val="18253B"/>
                </a:solidFill>
                <a:latin typeface="Livvic"/>
                <a:ea typeface="Livvic"/>
                <a:cs typeface="Livvic"/>
                <a:sym typeface="Livvic"/>
              </a:rPr>
              <a:t>: Handles high variance and outliers well (e.g., in DiastolicBP and BS); no scaling needed.</a:t>
            </a:r>
          </a:p>
          <a:p>
            <a:pPr algn="ctr">
              <a:lnSpc>
                <a:spcPts val="3007"/>
              </a:lnSpc>
            </a:pPr>
            <a:endParaRPr lang="en-US" sz="2405">
              <a:solidFill>
                <a:srgbClr val="18253B"/>
              </a:solidFill>
              <a:latin typeface="Livvic"/>
              <a:ea typeface="Livvic"/>
              <a:cs typeface="Livvic"/>
              <a:sym typeface="Livvic"/>
            </a:endParaRPr>
          </a:p>
          <a:p>
            <a:pPr marL="519393" lvl="1" indent="-259697" algn="ctr">
              <a:lnSpc>
                <a:spcPts val="3007"/>
              </a:lnSpc>
              <a:buFont typeface="Arial"/>
              <a:buChar char="•"/>
            </a:pPr>
            <a:r>
              <a:rPr lang="en-US" sz="2405" b="1">
                <a:solidFill>
                  <a:srgbClr val="18253B"/>
                </a:solidFill>
                <a:latin typeface="Livvic Bold"/>
                <a:ea typeface="Livvic Bold"/>
                <a:cs typeface="Livvic Bold"/>
                <a:sym typeface="Livvic Bold"/>
              </a:rPr>
              <a:t>Non-Linear SVM: </a:t>
            </a:r>
            <a:r>
              <a:rPr lang="en-US" sz="2405">
                <a:solidFill>
                  <a:srgbClr val="18253B"/>
                </a:solidFill>
                <a:latin typeface="Livvic"/>
                <a:ea typeface="Livvic"/>
                <a:cs typeface="Livvic"/>
                <a:sym typeface="Livvic"/>
              </a:rPr>
              <a:t>SVM uses kernel functions, like polynomial or RBF, to classify non-linearly separable features by transforming data into higher-dimensional space. The class_weight='balanced' option adjusts class weights to handle imbalanced distributions.</a:t>
            </a:r>
          </a:p>
          <a:p>
            <a:pPr algn="ctr">
              <a:lnSpc>
                <a:spcPts val="3007"/>
              </a:lnSpc>
            </a:pPr>
            <a:endParaRPr lang="en-US" sz="2405">
              <a:solidFill>
                <a:srgbClr val="18253B"/>
              </a:solidFill>
              <a:latin typeface="Livvic"/>
              <a:ea typeface="Livvic"/>
              <a:cs typeface="Livvic"/>
              <a:sym typeface="Livvic"/>
            </a:endParaRPr>
          </a:p>
          <a:p>
            <a:pPr marL="0" lvl="0" indent="0" algn="ctr">
              <a:lnSpc>
                <a:spcPts val="3007"/>
              </a:lnSpc>
            </a:pPr>
            <a:endParaRPr lang="en-US" sz="2405">
              <a:solidFill>
                <a:srgbClr val="18253B"/>
              </a:solidFill>
              <a:latin typeface="Livvic"/>
              <a:ea typeface="Livvic"/>
              <a:cs typeface="Livvic"/>
              <a:sym typeface="Livv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927438"/>
            <a:ext cx="18288000" cy="2359562"/>
            <a:chOff x="0" y="0"/>
            <a:chExt cx="4816593" cy="621448"/>
          </a:xfrm>
        </p:grpSpPr>
        <p:sp>
          <p:nvSpPr>
            <p:cNvPr id="3" name="Freeform 3"/>
            <p:cNvSpPr/>
            <p:nvPr/>
          </p:nvSpPr>
          <p:spPr>
            <a:xfrm>
              <a:off x="0" y="0"/>
              <a:ext cx="4816592" cy="621448"/>
            </a:xfrm>
            <a:custGeom>
              <a:avLst/>
              <a:gdLst/>
              <a:ahLst/>
              <a:cxnLst/>
              <a:rect l="l" t="t" r="r" b="b"/>
              <a:pathLst>
                <a:path w="4816592" h="621448">
                  <a:moveTo>
                    <a:pt x="0" y="0"/>
                  </a:moveTo>
                  <a:lnTo>
                    <a:pt x="4816592" y="0"/>
                  </a:lnTo>
                  <a:lnTo>
                    <a:pt x="4816592" y="621448"/>
                  </a:lnTo>
                  <a:lnTo>
                    <a:pt x="0" y="621448"/>
                  </a:lnTo>
                  <a:close/>
                </a:path>
              </a:pathLst>
            </a:custGeom>
            <a:solidFill>
              <a:srgbClr val="5EB2BA"/>
            </a:solidFill>
          </p:spPr>
          <p:txBody>
            <a:bodyPr/>
            <a:lstStyle/>
            <a:p>
              <a:endParaRPr lang="en-US"/>
            </a:p>
          </p:txBody>
        </p:sp>
        <p:sp>
          <p:nvSpPr>
            <p:cNvPr id="4" name="TextBox 4"/>
            <p:cNvSpPr txBox="1"/>
            <p:nvPr/>
          </p:nvSpPr>
          <p:spPr>
            <a:xfrm>
              <a:off x="0" y="-38100"/>
              <a:ext cx="4816593" cy="65954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05076" y="1181312"/>
            <a:ext cx="3327971" cy="2968442"/>
          </a:xfrm>
          <a:custGeom>
            <a:avLst/>
            <a:gdLst/>
            <a:ahLst/>
            <a:cxnLst/>
            <a:rect l="l" t="t" r="r" b="b"/>
            <a:pathLst>
              <a:path w="3327971" h="2968442">
                <a:moveTo>
                  <a:pt x="0" y="0"/>
                </a:moveTo>
                <a:lnTo>
                  <a:pt x="3327971" y="0"/>
                </a:lnTo>
                <a:lnTo>
                  <a:pt x="3327971" y="2968442"/>
                </a:lnTo>
                <a:lnTo>
                  <a:pt x="0" y="2968442"/>
                </a:lnTo>
                <a:lnTo>
                  <a:pt x="0" y="0"/>
                </a:lnTo>
                <a:close/>
              </a:path>
            </a:pathLst>
          </a:custGeom>
          <a:blipFill>
            <a:blip r:embed="rId2"/>
            <a:stretch>
              <a:fillRect l="-221"/>
            </a:stretch>
          </a:blipFill>
        </p:spPr>
        <p:txBody>
          <a:bodyPr/>
          <a:lstStyle/>
          <a:p>
            <a:endParaRPr lang="en-US"/>
          </a:p>
        </p:txBody>
      </p:sp>
      <p:sp>
        <p:nvSpPr>
          <p:cNvPr id="6" name="Freeform 6"/>
          <p:cNvSpPr/>
          <p:nvPr/>
        </p:nvSpPr>
        <p:spPr>
          <a:xfrm>
            <a:off x="4682001" y="1181312"/>
            <a:ext cx="5896313" cy="2968442"/>
          </a:xfrm>
          <a:custGeom>
            <a:avLst/>
            <a:gdLst/>
            <a:ahLst/>
            <a:cxnLst/>
            <a:rect l="l" t="t" r="r" b="b"/>
            <a:pathLst>
              <a:path w="5896313" h="2968442">
                <a:moveTo>
                  <a:pt x="0" y="0"/>
                </a:moveTo>
                <a:lnTo>
                  <a:pt x="5896313" y="0"/>
                </a:lnTo>
                <a:lnTo>
                  <a:pt x="5896313" y="2968442"/>
                </a:lnTo>
                <a:lnTo>
                  <a:pt x="0" y="2968442"/>
                </a:lnTo>
                <a:lnTo>
                  <a:pt x="0" y="0"/>
                </a:lnTo>
                <a:close/>
              </a:path>
            </a:pathLst>
          </a:custGeom>
          <a:blipFill>
            <a:blip r:embed="rId3"/>
            <a:stretch>
              <a:fillRect l="-2578" r="-2578"/>
            </a:stretch>
          </a:blipFill>
        </p:spPr>
        <p:txBody>
          <a:bodyPr/>
          <a:lstStyle/>
          <a:p>
            <a:endParaRPr lang="en-US"/>
          </a:p>
        </p:txBody>
      </p:sp>
      <p:sp>
        <p:nvSpPr>
          <p:cNvPr id="7" name="Freeform 7"/>
          <p:cNvSpPr/>
          <p:nvPr/>
        </p:nvSpPr>
        <p:spPr>
          <a:xfrm>
            <a:off x="11575322" y="1181312"/>
            <a:ext cx="5683978" cy="2968442"/>
          </a:xfrm>
          <a:custGeom>
            <a:avLst/>
            <a:gdLst/>
            <a:ahLst/>
            <a:cxnLst/>
            <a:rect l="l" t="t" r="r" b="b"/>
            <a:pathLst>
              <a:path w="5683978" h="2968442">
                <a:moveTo>
                  <a:pt x="0" y="0"/>
                </a:moveTo>
                <a:lnTo>
                  <a:pt x="5683978" y="0"/>
                </a:lnTo>
                <a:lnTo>
                  <a:pt x="5683978" y="2968442"/>
                </a:lnTo>
                <a:lnTo>
                  <a:pt x="0" y="2968442"/>
                </a:lnTo>
                <a:lnTo>
                  <a:pt x="0" y="0"/>
                </a:lnTo>
                <a:close/>
              </a:path>
            </a:pathLst>
          </a:custGeom>
          <a:blipFill>
            <a:blip r:embed="rId4"/>
            <a:stretch>
              <a:fillRect r="-1489"/>
            </a:stretch>
          </a:blipFill>
        </p:spPr>
        <p:txBody>
          <a:bodyPr/>
          <a:lstStyle/>
          <a:p>
            <a:endParaRPr lang="en-US"/>
          </a:p>
        </p:txBody>
      </p:sp>
      <p:sp>
        <p:nvSpPr>
          <p:cNvPr id="8" name="TextBox 8"/>
          <p:cNvSpPr txBox="1"/>
          <p:nvPr/>
        </p:nvSpPr>
        <p:spPr>
          <a:xfrm>
            <a:off x="1420221" y="133350"/>
            <a:ext cx="15447557" cy="773430"/>
          </a:xfrm>
          <a:prstGeom prst="rect">
            <a:avLst/>
          </a:prstGeom>
        </p:spPr>
        <p:txBody>
          <a:bodyPr lIns="0" tIns="0" rIns="0" bIns="0" rtlCol="0" anchor="t">
            <a:spAutoFit/>
          </a:bodyPr>
          <a:lstStyle/>
          <a:p>
            <a:pPr algn="ctr">
              <a:lnSpc>
                <a:spcPts val="5759"/>
              </a:lnSpc>
            </a:pPr>
            <a:r>
              <a:rPr lang="en-US" sz="6000" b="1">
                <a:solidFill>
                  <a:srgbClr val="18253B"/>
                </a:solidFill>
                <a:latin typeface="Livvic Bold"/>
                <a:ea typeface="Livvic Bold"/>
                <a:cs typeface="Livvic Bold"/>
                <a:sym typeface="Livvic Bold"/>
              </a:rPr>
              <a:t>Exploratory Data Analysis</a:t>
            </a:r>
          </a:p>
        </p:txBody>
      </p:sp>
      <p:sp>
        <p:nvSpPr>
          <p:cNvPr id="9" name="TextBox 9"/>
          <p:cNvSpPr txBox="1"/>
          <p:nvPr/>
        </p:nvSpPr>
        <p:spPr>
          <a:xfrm>
            <a:off x="305076" y="4111654"/>
            <a:ext cx="3327971" cy="656590"/>
          </a:xfrm>
          <a:prstGeom prst="rect">
            <a:avLst/>
          </a:prstGeom>
        </p:spPr>
        <p:txBody>
          <a:bodyPr lIns="0" tIns="0" rIns="0" bIns="0" rtlCol="0" anchor="t">
            <a:spAutoFit/>
          </a:bodyPr>
          <a:lstStyle/>
          <a:p>
            <a:pPr algn="ctr">
              <a:lnSpc>
                <a:spcPts val="2659"/>
              </a:lnSpc>
              <a:spcBef>
                <a:spcPct val="0"/>
              </a:spcBef>
            </a:pPr>
            <a:r>
              <a:rPr lang="en-US" sz="1899" b="1">
                <a:solidFill>
                  <a:srgbClr val="18253B"/>
                </a:solidFill>
                <a:latin typeface="Canva Sans Bold"/>
                <a:ea typeface="Canva Sans Bold"/>
                <a:cs typeface="Canva Sans Bold"/>
                <a:sym typeface="Canva Sans Bold"/>
              </a:rPr>
              <a:t>Distribution of three classes as given in data</a:t>
            </a:r>
          </a:p>
        </p:txBody>
      </p:sp>
      <p:sp>
        <p:nvSpPr>
          <p:cNvPr id="10" name="TextBox 10"/>
          <p:cNvSpPr txBox="1"/>
          <p:nvPr/>
        </p:nvSpPr>
        <p:spPr>
          <a:xfrm>
            <a:off x="0" y="4952428"/>
            <a:ext cx="18288000" cy="2752725"/>
          </a:xfrm>
          <a:prstGeom prst="rect">
            <a:avLst/>
          </a:prstGeom>
        </p:spPr>
        <p:txBody>
          <a:bodyPr lIns="0" tIns="0" rIns="0" bIns="0" rtlCol="0" anchor="t">
            <a:spAutoFit/>
          </a:bodyPr>
          <a:lstStyle/>
          <a:p>
            <a:pPr algn="ctr">
              <a:lnSpc>
                <a:spcPts val="3079"/>
              </a:lnSpc>
            </a:pPr>
            <a:r>
              <a:rPr lang="en-US" sz="2199">
                <a:solidFill>
                  <a:srgbClr val="18253B"/>
                </a:solidFill>
                <a:latin typeface="Canva Sans"/>
                <a:ea typeface="Canva Sans"/>
                <a:cs typeface="Canva Sans"/>
                <a:sym typeface="Canva Sans"/>
              </a:rPr>
              <a:t>The pair plots reveal varying degrees of separation among classes in feature spaces, indicating that some features may help differentiate classes better than others. </a:t>
            </a:r>
            <a:r>
              <a:rPr lang="en-US" sz="2199" b="1">
                <a:solidFill>
                  <a:srgbClr val="18253B"/>
                </a:solidFill>
                <a:latin typeface="Canva Sans Bold"/>
                <a:ea typeface="Canva Sans Bold"/>
                <a:cs typeface="Canva Sans Bold"/>
                <a:sym typeface="Canva Sans Bold"/>
              </a:rPr>
              <a:t>K-Nearest Neighbours (KNN) </a:t>
            </a:r>
            <a:r>
              <a:rPr lang="en-US" sz="2199">
                <a:solidFill>
                  <a:srgbClr val="18253B"/>
                </a:solidFill>
                <a:latin typeface="Canva Sans"/>
                <a:ea typeface="Canva Sans"/>
                <a:cs typeface="Canva Sans"/>
                <a:sym typeface="Canva Sans"/>
              </a:rPr>
              <a:t>is suitable here because certain clusters and local groupings are visible, allowing it to classify based on proximity. </a:t>
            </a:r>
          </a:p>
          <a:p>
            <a:pPr algn="ctr">
              <a:lnSpc>
                <a:spcPts val="3219"/>
              </a:lnSpc>
              <a:spcBef>
                <a:spcPct val="0"/>
              </a:spcBef>
            </a:pPr>
            <a:r>
              <a:rPr lang="en-US" sz="2299" b="1">
                <a:solidFill>
                  <a:srgbClr val="18253B"/>
                </a:solidFill>
                <a:latin typeface="Canva Sans Bold"/>
                <a:ea typeface="Canva Sans Bold"/>
                <a:cs typeface="Canva Sans Bold"/>
                <a:sym typeface="Canva Sans Bold"/>
              </a:rPr>
              <a:t>Random Forest </a:t>
            </a:r>
            <a:r>
              <a:rPr lang="en-US" sz="2299">
                <a:solidFill>
                  <a:srgbClr val="18253B"/>
                </a:solidFill>
                <a:latin typeface="Canva Sans"/>
                <a:ea typeface="Canva Sans"/>
                <a:cs typeface="Canva Sans"/>
                <a:sym typeface="Canva Sans"/>
              </a:rPr>
              <a:t>can effectively leverage the dataset's complex relationships and interactions between features through its ensemble of decision trees, handling non-linear separations observed in several plots.</a:t>
            </a:r>
            <a:r>
              <a:rPr lang="en-US" sz="2299" b="1">
                <a:solidFill>
                  <a:srgbClr val="18253B"/>
                </a:solidFill>
                <a:latin typeface="Canva Sans Bold"/>
                <a:ea typeface="Canva Sans Bold"/>
                <a:cs typeface="Canva Sans Bold"/>
                <a:sym typeface="Canva Sans Bold"/>
              </a:rPr>
              <a:t> Linear SVM, </a:t>
            </a:r>
            <a:r>
              <a:rPr lang="en-US" sz="2299">
                <a:solidFill>
                  <a:srgbClr val="18253B"/>
                </a:solidFill>
                <a:latin typeface="Canva Sans"/>
                <a:ea typeface="Canva Sans"/>
                <a:cs typeface="Canva Sans"/>
                <a:sym typeface="Canva Sans"/>
              </a:rPr>
              <a:t>while not ideal for highly overlapping data, may still capture basic linear separations for pairs with clearer boundaries, though it might struggle in more mixed regions. Together, these models can leverage different aspects of the feature distributions to improve classification.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65349"/>
            <a:ext cx="18288000" cy="1321651"/>
            <a:chOff x="0" y="0"/>
            <a:chExt cx="4816593" cy="348089"/>
          </a:xfrm>
        </p:grpSpPr>
        <p:sp>
          <p:nvSpPr>
            <p:cNvPr id="3" name="Freeform 3"/>
            <p:cNvSpPr/>
            <p:nvPr/>
          </p:nvSpPr>
          <p:spPr>
            <a:xfrm>
              <a:off x="0" y="0"/>
              <a:ext cx="4816592" cy="348089"/>
            </a:xfrm>
            <a:custGeom>
              <a:avLst/>
              <a:gdLst/>
              <a:ahLst/>
              <a:cxnLst/>
              <a:rect l="l" t="t" r="r" b="b"/>
              <a:pathLst>
                <a:path w="4816592" h="348089">
                  <a:moveTo>
                    <a:pt x="0" y="0"/>
                  </a:moveTo>
                  <a:lnTo>
                    <a:pt x="4816592" y="0"/>
                  </a:lnTo>
                  <a:lnTo>
                    <a:pt x="4816592" y="348089"/>
                  </a:lnTo>
                  <a:lnTo>
                    <a:pt x="0" y="348089"/>
                  </a:lnTo>
                  <a:close/>
                </a:path>
              </a:pathLst>
            </a:custGeom>
            <a:solidFill>
              <a:srgbClr val="565FA6"/>
            </a:solidFill>
          </p:spPr>
          <p:txBody>
            <a:bodyPr/>
            <a:lstStyle/>
            <a:p>
              <a:endParaRPr lang="en-US"/>
            </a:p>
          </p:txBody>
        </p:sp>
        <p:sp>
          <p:nvSpPr>
            <p:cNvPr id="4" name="TextBox 4"/>
            <p:cNvSpPr txBox="1"/>
            <p:nvPr/>
          </p:nvSpPr>
          <p:spPr>
            <a:xfrm>
              <a:off x="0" y="-38100"/>
              <a:ext cx="4816593" cy="3861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801019" y="668807"/>
            <a:ext cx="2943215" cy="2558506"/>
          </a:xfrm>
          <a:custGeom>
            <a:avLst/>
            <a:gdLst/>
            <a:ahLst/>
            <a:cxnLst/>
            <a:rect l="l" t="t" r="r" b="b"/>
            <a:pathLst>
              <a:path w="2943215" h="2558506">
                <a:moveTo>
                  <a:pt x="0" y="0"/>
                </a:moveTo>
                <a:lnTo>
                  <a:pt x="2943215" y="0"/>
                </a:lnTo>
                <a:lnTo>
                  <a:pt x="2943215" y="2558506"/>
                </a:lnTo>
                <a:lnTo>
                  <a:pt x="0" y="2558506"/>
                </a:lnTo>
                <a:lnTo>
                  <a:pt x="0" y="0"/>
                </a:lnTo>
                <a:close/>
              </a:path>
            </a:pathLst>
          </a:custGeom>
          <a:blipFill>
            <a:blip r:embed="rId2"/>
            <a:stretch>
              <a:fillRect/>
            </a:stretch>
          </a:blipFill>
        </p:spPr>
        <p:txBody>
          <a:bodyPr/>
          <a:lstStyle/>
          <a:p>
            <a:endParaRPr lang="en-US"/>
          </a:p>
        </p:txBody>
      </p:sp>
      <p:sp>
        <p:nvSpPr>
          <p:cNvPr id="6" name="Freeform 6"/>
          <p:cNvSpPr/>
          <p:nvPr/>
        </p:nvSpPr>
        <p:spPr>
          <a:xfrm>
            <a:off x="524272" y="3747259"/>
            <a:ext cx="1674672" cy="1557834"/>
          </a:xfrm>
          <a:custGeom>
            <a:avLst/>
            <a:gdLst/>
            <a:ahLst/>
            <a:cxnLst/>
            <a:rect l="l" t="t" r="r" b="b"/>
            <a:pathLst>
              <a:path w="1674672" h="1557834">
                <a:moveTo>
                  <a:pt x="0" y="0"/>
                </a:moveTo>
                <a:lnTo>
                  <a:pt x="1674671" y="0"/>
                </a:lnTo>
                <a:lnTo>
                  <a:pt x="1674671" y="1557834"/>
                </a:lnTo>
                <a:lnTo>
                  <a:pt x="0" y="1557834"/>
                </a:lnTo>
                <a:lnTo>
                  <a:pt x="0" y="0"/>
                </a:lnTo>
                <a:close/>
              </a:path>
            </a:pathLst>
          </a:custGeom>
          <a:blipFill>
            <a:blip r:embed="rId3"/>
            <a:stretch>
              <a:fillRect/>
            </a:stretch>
          </a:blipFill>
        </p:spPr>
        <p:txBody>
          <a:bodyPr/>
          <a:lstStyle/>
          <a:p>
            <a:endParaRPr lang="en-US"/>
          </a:p>
        </p:txBody>
      </p:sp>
      <p:sp>
        <p:nvSpPr>
          <p:cNvPr id="7" name="Freeform 7"/>
          <p:cNvSpPr/>
          <p:nvPr/>
        </p:nvSpPr>
        <p:spPr>
          <a:xfrm>
            <a:off x="2986651" y="3747259"/>
            <a:ext cx="1689216" cy="1557834"/>
          </a:xfrm>
          <a:custGeom>
            <a:avLst/>
            <a:gdLst/>
            <a:ahLst/>
            <a:cxnLst/>
            <a:rect l="l" t="t" r="r" b="b"/>
            <a:pathLst>
              <a:path w="1689216" h="1557834">
                <a:moveTo>
                  <a:pt x="0" y="0"/>
                </a:moveTo>
                <a:lnTo>
                  <a:pt x="1689216" y="0"/>
                </a:lnTo>
                <a:lnTo>
                  <a:pt x="1689216" y="1557834"/>
                </a:lnTo>
                <a:lnTo>
                  <a:pt x="0" y="1557834"/>
                </a:lnTo>
                <a:lnTo>
                  <a:pt x="0" y="0"/>
                </a:lnTo>
                <a:close/>
              </a:path>
            </a:pathLst>
          </a:custGeom>
          <a:blipFill>
            <a:blip r:embed="rId4"/>
            <a:stretch>
              <a:fillRect l="-2488" r="-2488"/>
            </a:stretch>
          </a:blipFill>
        </p:spPr>
        <p:txBody>
          <a:bodyPr/>
          <a:lstStyle/>
          <a:p>
            <a:endParaRPr lang="en-US"/>
          </a:p>
        </p:txBody>
      </p:sp>
      <p:sp>
        <p:nvSpPr>
          <p:cNvPr id="8" name="Freeform 8"/>
          <p:cNvSpPr/>
          <p:nvPr/>
        </p:nvSpPr>
        <p:spPr>
          <a:xfrm>
            <a:off x="524272" y="5510839"/>
            <a:ext cx="1674672" cy="1637488"/>
          </a:xfrm>
          <a:custGeom>
            <a:avLst/>
            <a:gdLst/>
            <a:ahLst/>
            <a:cxnLst/>
            <a:rect l="l" t="t" r="r" b="b"/>
            <a:pathLst>
              <a:path w="1674672" h="1637488">
                <a:moveTo>
                  <a:pt x="0" y="0"/>
                </a:moveTo>
                <a:lnTo>
                  <a:pt x="1674671" y="0"/>
                </a:lnTo>
                <a:lnTo>
                  <a:pt x="1674671" y="1637488"/>
                </a:lnTo>
                <a:lnTo>
                  <a:pt x="0" y="1637488"/>
                </a:lnTo>
                <a:lnTo>
                  <a:pt x="0" y="0"/>
                </a:lnTo>
                <a:close/>
              </a:path>
            </a:pathLst>
          </a:custGeom>
          <a:blipFill>
            <a:blip r:embed="rId5"/>
            <a:stretch>
              <a:fillRect r="-4257"/>
            </a:stretch>
          </a:blipFill>
        </p:spPr>
        <p:txBody>
          <a:bodyPr/>
          <a:lstStyle/>
          <a:p>
            <a:endParaRPr lang="en-US"/>
          </a:p>
        </p:txBody>
      </p:sp>
      <p:sp>
        <p:nvSpPr>
          <p:cNvPr id="9" name="Freeform 9"/>
          <p:cNvSpPr/>
          <p:nvPr/>
        </p:nvSpPr>
        <p:spPr>
          <a:xfrm>
            <a:off x="2729821" y="5510839"/>
            <a:ext cx="1946045" cy="1775672"/>
          </a:xfrm>
          <a:custGeom>
            <a:avLst/>
            <a:gdLst/>
            <a:ahLst/>
            <a:cxnLst/>
            <a:rect l="l" t="t" r="r" b="b"/>
            <a:pathLst>
              <a:path w="1946045" h="1775672">
                <a:moveTo>
                  <a:pt x="0" y="0"/>
                </a:moveTo>
                <a:lnTo>
                  <a:pt x="1946046" y="0"/>
                </a:lnTo>
                <a:lnTo>
                  <a:pt x="1946046" y="1775672"/>
                </a:lnTo>
                <a:lnTo>
                  <a:pt x="0" y="1775672"/>
                </a:lnTo>
                <a:lnTo>
                  <a:pt x="0" y="0"/>
                </a:lnTo>
                <a:close/>
              </a:path>
            </a:pathLst>
          </a:custGeom>
          <a:blipFill>
            <a:blip r:embed="rId6"/>
            <a:stretch>
              <a:fillRect/>
            </a:stretch>
          </a:blipFill>
        </p:spPr>
        <p:txBody>
          <a:bodyPr/>
          <a:lstStyle/>
          <a:p>
            <a:endParaRPr lang="en-US"/>
          </a:p>
        </p:txBody>
      </p:sp>
      <p:sp>
        <p:nvSpPr>
          <p:cNvPr id="10" name="Freeform 10"/>
          <p:cNvSpPr/>
          <p:nvPr/>
        </p:nvSpPr>
        <p:spPr>
          <a:xfrm>
            <a:off x="597876" y="7270705"/>
            <a:ext cx="1601068" cy="1405623"/>
          </a:xfrm>
          <a:custGeom>
            <a:avLst/>
            <a:gdLst/>
            <a:ahLst/>
            <a:cxnLst/>
            <a:rect l="l" t="t" r="r" b="b"/>
            <a:pathLst>
              <a:path w="1601068" h="1405623">
                <a:moveTo>
                  <a:pt x="0" y="0"/>
                </a:moveTo>
                <a:lnTo>
                  <a:pt x="1601067" y="0"/>
                </a:lnTo>
                <a:lnTo>
                  <a:pt x="1601067" y="1405623"/>
                </a:lnTo>
                <a:lnTo>
                  <a:pt x="0" y="1405623"/>
                </a:lnTo>
                <a:lnTo>
                  <a:pt x="0" y="0"/>
                </a:lnTo>
                <a:close/>
              </a:path>
            </a:pathLst>
          </a:custGeom>
          <a:blipFill>
            <a:blip r:embed="rId7"/>
            <a:stretch>
              <a:fillRect t="-2409" b="-2409"/>
            </a:stretch>
          </a:blipFill>
        </p:spPr>
        <p:txBody>
          <a:bodyPr/>
          <a:lstStyle/>
          <a:p>
            <a:endParaRPr lang="en-US"/>
          </a:p>
        </p:txBody>
      </p:sp>
      <p:sp>
        <p:nvSpPr>
          <p:cNvPr id="11" name="Freeform 11"/>
          <p:cNvSpPr/>
          <p:nvPr/>
        </p:nvSpPr>
        <p:spPr>
          <a:xfrm>
            <a:off x="2779724" y="7118291"/>
            <a:ext cx="1846240" cy="1710451"/>
          </a:xfrm>
          <a:custGeom>
            <a:avLst/>
            <a:gdLst/>
            <a:ahLst/>
            <a:cxnLst/>
            <a:rect l="l" t="t" r="r" b="b"/>
            <a:pathLst>
              <a:path w="1846240" h="1710451">
                <a:moveTo>
                  <a:pt x="0" y="0"/>
                </a:moveTo>
                <a:lnTo>
                  <a:pt x="1846240" y="0"/>
                </a:lnTo>
                <a:lnTo>
                  <a:pt x="1846240" y="1710451"/>
                </a:lnTo>
                <a:lnTo>
                  <a:pt x="0" y="1710451"/>
                </a:lnTo>
                <a:lnTo>
                  <a:pt x="0" y="0"/>
                </a:lnTo>
                <a:close/>
              </a:path>
            </a:pathLst>
          </a:custGeom>
          <a:blipFill>
            <a:blip r:embed="rId8"/>
            <a:stretch>
              <a:fillRect t="-511" b="-511"/>
            </a:stretch>
          </a:blipFill>
        </p:spPr>
        <p:txBody>
          <a:bodyPr/>
          <a:lstStyle/>
          <a:p>
            <a:endParaRPr lang="en-US"/>
          </a:p>
        </p:txBody>
      </p:sp>
      <p:sp>
        <p:nvSpPr>
          <p:cNvPr id="12" name="TextBox 12"/>
          <p:cNvSpPr txBox="1"/>
          <p:nvPr/>
        </p:nvSpPr>
        <p:spPr>
          <a:xfrm>
            <a:off x="276368" y="330382"/>
            <a:ext cx="13989115" cy="3416877"/>
          </a:xfrm>
          <a:prstGeom prst="rect">
            <a:avLst/>
          </a:prstGeom>
        </p:spPr>
        <p:txBody>
          <a:bodyPr lIns="0" tIns="0" rIns="0" bIns="0" rtlCol="0" anchor="t">
            <a:spAutoFit/>
          </a:bodyPr>
          <a:lstStyle/>
          <a:p>
            <a:pPr algn="ctr">
              <a:lnSpc>
                <a:spcPts val="2768"/>
              </a:lnSpc>
              <a:spcBef>
                <a:spcPct val="0"/>
              </a:spcBef>
            </a:pPr>
            <a:r>
              <a:rPr lang="en-US" sz="1977" b="1">
                <a:solidFill>
                  <a:srgbClr val="000000"/>
                </a:solidFill>
                <a:latin typeface="Canva Sans Bold"/>
                <a:ea typeface="Canva Sans Bold"/>
                <a:cs typeface="Canva Sans Bold"/>
                <a:sym typeface="Canva Sans Bold"/>
              </a:rPr>
              <a:t>SystolicBP</a:t>
            </a:r>
            <a:r>
              <a:rPr lang="en-US" sz="1977">
                <a:solidFill>
                  <a:srgbClr val="000000"/>
                </a:solidFill>
                <a:latin typeface="Canva Sans"/>
                <a:ea typeface="Canva Sans"/>
                <a:cs typeface="Canva Sans"/>
                <a:sym typeface="Canva Sans"/>
              </a:rPr>
              <a:t> and </a:t>
            </a:r>
            <a:r>
              <a:rPr lang="en-US" sz="1977" b="1">
                <a:solidFill>
                  <a:srgbClr val="000000"/>
                </a:solidFill>
                <a:latin typeface="Canva Sans Bold"/>
                <a:ea typeface="Canva Sans Bold"/>
                <a:cs typeface="Canva Sans Bold"/>
                <a:sym typeface="Canva Sans Bold"/>
              </a:rPr>
              <a:t>DiastolicBP </a:t>
            </a:r>
            <a:r>
              <a:rPr lang="en-US" sz="1977">
                <a:solidFill>
                  <a:srgbClr val="000000"/>
                </a:solidFill>
                <a:latin typeface="Canva Sans"/>
                <a:ea typeface="Canva Sans"/>
                <a:cs typeface="Canva Sans"/>
                <a:sym typeface="Canva Sans"/>
              </a:rPr>
              <a:t>are strongly correlated (0.78), meaning they increase or decrease together.</a:t>
            </a:r>
          </a:p>
          <a:p>
            <a:pPr algn="ctr">
              <a:lnSpc>
                <a:spcPts val="2768"/>
              </a:lnSpc>
              <a:spcBef>
                <a:spcPct val="0"/>
              </a:spcBef>
            </a:pPr>
            <a:endParaRPr lang="en-US" sz="1977">
              <a:solidFill>
                <a:srgbClr val="000000"/>
              </a:solidFill>
              <a:latin typeface="Canva Sans"/>
              <a:ea typeface="Canva Sans"/>
              <a:cs typeface="Canva Sans"/>
              <a:sym typeface="Canva Sans"/>
            </a:endParaRPr>
          </a:p>
          <a:p>
            <a:pPr algn="ctr">
              <a:lnSpc>
                <a:spcPts val="2768"/>
              </a:lnSpc>
              <a:spcBef>
                <a:spcPct val="0"/>
              </a:spcBef>
            </a:pPr>
            <a:r>
              <a:rPr lang="en-US" sz="1977" b="1">
                <a:solidFill>
                  <a:srgbClr val="000000"/>
                </a:solidFill>
                <a:latin typeface="Canva Sans Bold"/>
                <a:ea typeface="Canva Sans Bold"/>
                <a:cs typeface="Canva Sans Bold"/>
                <a:sym typeface="Canva Sans Bold"/>
              </a:rPr>
              <a:t>Blood Sugar (BS)</a:t>
            </a:r>
            <a:r>
              <a:rPr lang="en-US" sz="1977">
                <a:solidFill>
                  <a:srgbClr val="000000"/>
                </a:solidFill>
                <a:latin typeface="Canva Sans"/>
                <a:ea typeface="Canva Sans"/>
                <a:cs typeface="Canva Sans"/>
                <a:sym typeface="Canva Sans"/>
              </a:rPr>
              <a:t> has moderate positive correlations with </a:t>
            </a:r>
            <a:r>
              <a:rPr lang="en-US" sz="1977" b="1">
                <a:solidFill>
                  <a:srgbClr val="000000"/>
                </a:solidFill>
                <a:latin typeface="Canva Sans Bold"/>
                <a:ea typeface="Canva Sans Bold"/>
                <a:cs typeface="Canva Sans Bold"/>
                <a:sym typeface="Canva Sans Bold"/>
              </a:rPr>
              <a:t>Age</a:t>
            </a:r>
            <a:r>
              <a:rPr lang="en-US" sz="1977">
                <a:solidFill>
                  <a:srgbClr val="000000"/>
                </a:solidFill>
                <a:latin typeface="Canva Sans"/>
                <a:ea typeface="Canva Sans"/>
                <a:cs typeface="Canva Sans"/>
                <a:sym typeface="Canva Sans"/>
              </a:rPr>
              <a:t>, </a:t>
            </a:r>
            <a:r>
              <a:rPr lang="en-US" sz="1977" b="1">
                <a:solidFill>
                  <a:srgbClr val="000000"/>
                </a:solidFill>
                <a:latin typeface="Canva Sans Bold"/>
                <a:ea typeface="Canva Sans Bold"/>
                <a:cs typeface="Canva Sans Bold"/>
                <a:sym typeface="Canva Sans Bold"/>
              </a:rPr>
              <a:t>SystolicBP</a:t>
            </a:r>
            <a:r>
              <a:rPr lang="en-US" sz="1977">
                <a:solidFill>
                  <a:srgbClr val="000000"/>
                </a:solidFill>
                <a:latin typeface="Canva Sans"/>
                <a:ea typeface="Canva Sans"/>
                <a:cs typeface="Canva Sans"/>
                <a:sym typeface="Canva Sans"/>
              </a:rPr>
              <a:t>, and </a:t>
            </a:r>
            <a:r>
              <a:rPr lang="en-US" sz="1977" b="1">
                <a:solidFill>
                  <a:srgbClr val="000000"/>
                </a:solidFill>
                <a:latin typeface="Canva Sans Bold"/>
                <a:ea typeface="Canva Sans Bold"/>
                <a:cs typeface="Canva Sans Bold"/>
                <a:sym typeface="Canva Sans Bold"/>
              </a:rPr>
              <a:t>DiastolicBP</a:t>
            </a:r>
            <a:r>
              <a:rPr lang="en-US" sz="1977">
                <a:solidFill>
                  <a:srgbClr val="000000"/>
                </a:solidFill>
                <a:latin typeface="Canva Sans"/>
                <a:ea typeface="Canva Sans"/>
                <a:cs typeface="Canva Sans"/>
                <a:sym typeface="Canva Sans"/>
              </a:rPr>
              <a:t>, suggesting these factors might rise together, potentially indicating health risks.</a:t>
            </a:r>
          </a:p>
          <a:p>
            <a:pPr algn="ctr">
              <a:lnSpc>
                <a:spcPts val="2768"/>
              </a:lnSpc>
              <a:spcBef>
                <a:spcPct val="0"/>
              </a:spcBef>
            </a:pPr>
            <a:endParaRPr lang="en-US" sz="1977">
              <a:solidFill>
                <a:srgbClr val="000000"/>
              </a:solidFill>
              <a:latin typeface="Canva Sans"/>
              <a:ea typeface="Canva Sans"/>
              <a:cs typeface="Canva Sans"/>
              <a:sym typeface="Canva Sans"/>
            </a:endParaRPr>
          </a:p>
          <a:p>
            <a:pPr algn="ctr">
              <a:lnSpc>
                <a:spcPts val="2768"/>
              </a:lnSpc>
              <a:spcBef>
                <a:spcPct val="0"/>
              </a:spcBef>
            </a:pPr>
            <a:r>
              <a:rPr lang="en-US" sz="1977" b="1">
                <a:solidFill>
                  <a:srgbClr val="000000"/>
                </a:solidFill>
                <a:latin typeface="Canva Sans Bold"/>
                <a:ea typeface="Canva Sans Bold"/>
                <a:cs typeface="Canva Sans Bold"/>
                <a:sym typeface="Canva Sans Bold"/>
              </a:rPr>
              <a:t>Age</a:t>
            </a:r>
            <a:r>
              <a:rPr lang="en-US" sz="1977">
                <a:solidFill>
                  <a:srgbClr val="000000"/>
                </a:solidFill>
                <a:latin typeface="Canva Sans"/>
                <a:ea typeface="Canva Sans"/>
                <a:cs typeface="Canva Sans"/>
                <a:sym typeface="Canva Sans"/>
              </a:rPr>
              <a:t> and </a:t>
            </a:r>
            <a:r>
              <a:rPr lang="en-US" sz="1977" b="1">
                <a:solidFill>
                  <a:srgbClr val="000000"/>
                </a:solidFill>
                <a:latin typeface="Canva Sans Bold"/>
                <a:ea typeface="Canva Sans Bold"/>
                <a:cs typeface="Canva Sans Bold"/>
                <a:sym typeface="Canva Sans Bold"/>
              </a:rPr>
              <a:t>BodyTemp</a:t>
            </a:r>
            <a:r>
              <a:rPr lang="en-US" sz="1977">
                <a:solidFill>
                  <a:srgbClr val="000000"/>
                </a:solidFill>
                <a:latin typeface="Canva Sans"/>
                <a:ea typeface="Canva Sans"/>
                <a:cs typeface="Canva Sans"/>
                <a:sym typeface="Canva Sans"/>
              </a:rPr>
              <a:t> have a weak negative correlation (-0.27), hinting that body temperature slightly decreases with age.</a:t>
            </a:r>
          </a:p>
          <a:p>
            <a:pPr algn="ctr">
              <a:lnSpc>
                <a:spcPts val="2768"/>
              </a:lnSpc>
              <a:spcBef>
                <a:spcPct val="0"/>
              </a:spcBef>
            </a:pPr>
            <a:endParaRPr lang="en-US" sz="1977">
              <a:solidFill>
                <a:srgbClr val="000000"/>
              </a:solidFill>
              <a:latin typeface="Canva Sans"/>
              <a:ea typeface="Canva Sans"/>
              <a:cs typeface="Canva Sans"/>
              <a:sym typeface="Canva Sans"/>
            </a:endParaRPr>
          </a:p>
          <a:p>
            <a:pPr algn="ctr">
              <a:lnSpc>
                <a:spcPts val="2768"/>
              </a:lnSpc>
              <a:spcBef>
                <a:spcPct val="0"/>
              </a:spcBef>
            </a:pPr>
            <a:r>
              <a:rPr lang="en-US" sz="1977" b="1">
                <a:solidFill>
                  <a:srgbClr val="000000"/>
                </a:solidFill>
                <a:latin typeface="Canva Sans Bold"/>
                <a:ea typeface="Canva Sans Bold"/>
                <a:cs typeface="Canva Sans Bold"/>
                <a:sym typeface="Canva Sans Bold"/>
              </a:rPr>
              <a:t>Heart Rate</a:t>
            </a:r>
            <a:r>
              <a:rPr lang="en-US" sz="1977">
                <a:solidFill>
                  <a:srgbClr val="000000"/>
                </a:solidFill>
                <a:latin typeface="Canva Sans"/>
                <a:ea typeface="Canva Sans"/>
                <a:cs typeface="Canva Sans"/>
                <a:sym typeface="Canva Sans"/>
              </a:rPr>
              <a:t> and Body </a:t>
            </a:r>
            <a:r>
              <a:rPr lang="en-US" sz="1977" b="1">
                <a:solidFill>
                  <a:srgbClr val="000000"/>
                </a:solidFill>
                <a:latin typeface="Canva Sans Bold"/>
                <a:ea typeface="Canva Sans Bold"/>
                <a:cs typeface="Canva Sans Bold"/>
                <a:sym typeface="Canva Sans Bold"/>
              </a:rPr>
              <a:t>Temperature</a:t>
            </a:r>
            <a:r>
              <a:rPr lang="en-US" sz="1977">
                <a:solidFill>
                  <a:srgbClr val="000000"/>
                </a:solidFill>
                <a:latin typeface="Canva Sans"/>
                <a:ea typeface="Canva Sans"/>
                <a:cs typeface="Canva Sans"/>
                <a:sym typeface="Canva Sans"/>
              </a:rPr>
              <a:t> show very weak correlations with most other features, indicating relative independence.</a:t>
            </a:r>
          </a:p>
        </p:txBody>
      </p:sp>
      <p:sp>
        <p:nvSpPr>
          <p:cNvPr id="13" name="TextBox 13"/>
          <p:cNvSpPr txBox="1"/>
          <p:nvPr/>
        </p:nvSpPr>
        <p:spPr>
          <a:xfrm>
            <a:off x="3819666" y="3813934"/>
            <a:ext cx="15447557" cy="326901"/>
          </a:xfrm>
          <a:prstGeom prst="rect">
            <a:avLst/>
          </a:prstGeom>
        </p:spPr>
        <p:txBody>
          <a:bodyPr lIns="0" tIns="0" rIns="0" bIns="0" rtlCol="0" anchor="t">
            <a:spAutoFit/>
          </a:bodyPr>
          <a:lstStyle/>
          <a:p>
            <a:pPr algn="ctr">
              <a:lnSpc>
                <a:spcPts val="2496"/>
              </a:lnSpc>
            </a:pPr>
            <a:r>
              <a:rPr lang="en-US" sz="2600" b="1" u="sng">
                <a:solidFill>
                  <a:srgbClr val="18253B"/>
                </a:solidFill>
                <a:latin typeface="Livvic Bold"/>
                <a:ea typeface="Livvic Bold"/>
                <a:cs typeface="Livvic Bold"/>
                <a:sym typeface="Livvic Bold"/>
              </a:rPr>
              <a:t>Outliers</a:t>
            </a:r>
          </a:p>
        </p:txBody>
      </p:sp>
      <p:sp>
        <p:nvSpPr>
          <p:cNvPr id="14" name="TextBox 14"/>
          <p:cNvSpPr txBox="1"/>
          <p:nvPr/>
        </p:nvSpPr>
        <p:spPr>
          <a:xfrm>
            <a:off x="5477255" y="4315128"/>
            <a:ext cx="11782045" cy="1071279"/>
          </a:xfrm>
          <a:prstGeom prst="rect">
            <a:avLst/>
          </a:prstGeom>
        </p:spPr>
        <p:txBody>
          <a:bodyPr lIns="0" tIns="0" rIns="0" bIns="0" rtlCol="0" anchor="t">
            <a:spAutoFit/>
          </a:bodyPr>
          <a:lstStyle/>
          <a:p>
            <a:pPr algn="ctr">
              <a:lnSpc>
                <a:spcPts val="2903"/>
              </a:lnSpc>
              <a:spcBef>
                <a:spcPct val="0"/>
              </a:spcBef>
            </a:pPr>
            <a:r>
              <a:rPr lang="en-US" sz="2073">
                <a:solidFill>
                  <a:srgbClr val="000000"/>
                </a:solidFill>
                <a:latin typeface="Canva Sans"/>
                <a:ea typeface="Canva Sans"/>
                <a:cs typeface="Canva Sans"/>
                <a:sym typeface="Canva Sans"/>
              </a:rPr>
              <a:t>In the </a:t>
            </a:r>
            <a:r>
              <a:rPr lang="en-US" sz="2073" b="1">
                <a:solidFill>
                  <a:srgbClr val="000000"/>
                </a:solidFill>
                <a:latin typeface="Canva Sans Bold"/>
                <a:ea typeface="Canva Sans Bold"/>
                <a:cs typeface="Canva Sans Bold"/>
                <a:sym typeface="Canva Sans Bold"/>
              </a:rPr>
              <a:t>Age plot</a:t>
            </a:r>
            <a:r>
              <a:rPr lang="en-US" sz="2073">
                <a:solidFill>
                  <a:srgbClr val="000000"/>
                </a:solidFill>
                <a:latin typeface="Canva Sans"/>
                <a:ea typeface="Canva Sans"/>
                <a:cs typeface="Canva Sans"/>
                <a:sym typeface="Canva Sans"/>
              </a:rPr>
              <a:t>, there are no outliers as all data points fall within the whiskers. In the        </a:t>
            </a:r>
            <a:r>
              <a:rPr lang="en-US" sz="2073" b="1">
                <a:solidFill>
                  <a:srgbClr val="000000"/>
                </a:solidFill>
                <a:latin typeface="Canva Sans Bold"/>
                <a:ea typeface="Canva Sans Bold"/>
                <a:cs typeface="Canva Sans Bold"/>
                <a:sym typeface="Canva Sans Bold"/>
              </a:rPr>
              <a:t>SystolicBP plot</a:t>
            </a:r>
            <a:r>
              <a:rPr lang="en-US" sz="2073">
                <a:solidFill>
                  <a:srgbClr val="000000"/>
                </a:solidFill>
                <a:latin typeface="Canva Sans"/>
                <a:ea typeface="Canva Sans"/>
                <a:cs typeface="Canva Sans"/>
                <a:sym typeface="Canva Sans"/>
              </a:rPr>
              <a:t>, there is one outlier at around 160, indicating a value significantly higher than the rest of the data.</a:t>
            </a:r>
          </a:p>
        </p:txBody>
      </p:sp>
      <p:sp>
        <p:nvSpPr>
          <p:cNvPr id="15" name="TextBox 15"/>
          <p:cNvSpPr txBox="1"/>
          <p:nvPr/>
        </p:nvSpPr>
        <p:spPr>
          <a:xfrm>
            <a:off x="5827589" y="5699300"/>
            <a:ext cx="11431711" cy="1423797"/>
          </a:xfrm>
          <a:prstGeom prst="rect">
            <a:avLst/>
          </a:prstGeom>
        </p:spPr>
        <p:txBody>
          <a:bodyPr lIns="0" tIns="0" rIns="0" bIns="0" rtlCol="0" anchor="t">
            <a:spAutoFit/>
          </a:bodyPr>
          <a:lstStyle/>
          <a:p>
            <a:pPr algn="ctr">
              <a:lnSpc>
                <a:spcPts val="2898"/>
              </a:lnSpc>
              <a:spcBef>
                <a:spcPct val="0"/>
              </a:spcBef>
            </a:pPr>
            <a:r>
              <a:rPr lang="en-US" sz="2070">
                <a:solidFill>
                  <a:srgbClr val="000000"/>
                </a:solidFill>
                <a:latin typeface="Canva Sans"/>
                <a:ea typeface="Canva Sans"/>
                <a:cs typeface="Canva Sans"/>
                <a:sym typeface="Canva Sans"/>
              </a:rPr>
              <a:t>the </a:t>
            </a:r>
            <a:r>
              <a:rPr lang="en-US" sz="2070" b="1">
                <a:solidFill>
                  <a:srgbClr val="000000"/>
                </a:solidFill>
                <a:latin typeface="Canva Sans Bold"/>
                <a:ea typeface="Canva Sans Bold"/>
                <a:cs typeface="Canva Sans Bold"/>
                <a:sym typeface="Canva Sans Bold"/>
              </a:rPr>
              <a:t>DiastolicBP plot </a:t>
            </a:r>
            <a:r>
              <a:rPr lang="en-US" sz="2070">
                <a:solidFill>
                  <a:srgbClr val="000000"/>
                </a:solidFill>
                <a:latin typeface="Canva Sans"/>
                <a:ea typeface="Canva Sans"/>
                <a:cs typeface="Canva Sans"/>
                <a:sym typeface="Canva Sans"/>
              </a:rPr>
              <a:t>shows no outliers, as all values fall within the whiskers. However, in the </a:t>
            </a:r>
            <a:r>
              <a:rPr lang="en-US" sz="2070" b="1">
                <a:solidFill>
                  <a:srgbClr val="000000"/>
                </a:solidFill>
                <a:latin typeface="Canva Sans Bold"/>
                <a:ea typeface="Canva Sans Bold"/>
                <a:cs typeface="Canva Sans Bold"/>
                <a:sym typeface="Canva Sans Bold"/>
              </a:rPr>
              <a:t>BS (Blood Sugar) plot</a:t>
            </a:r>
            <a:r>
              <a:rPr lang="en-US" sz="2070">
                <a:solidFill>
                  <a:srgbClr val="000000"/>
                </a:solidFill>
                <a:latin typeface="Canva Sans"/>
                <a:ea typeface="Canva Sans"/>
                <a:cs typeface="Canva Sans"/>
                <a:sym typeface="Canva Sans"/>
              </a:rPr>
              <a:t>, there are multiple outliers extending beyond the upper whisker, indicating several high blood sugar values that deviate significantly from the main data distribution.</a:t>
            </a:r>
          </a:p>
        </p:txBody>
      </p:sp>
      <p:sp>
        <p:nvSpPr>
          <p:cNvPr id="16" name="TextBox 16"/>
          <p:cNvSpPr txBox="1"/>
          <p:nvPr/>
        </p:nvSpPr>
        <p:spPr>
          <a:xfrm>
            <a:off x="5827589" y="7186180"/>
            <a:ext cx="11431711" cy="1657137"/>
          </a:xfrm>
          <a:prstGeom prst="rect">
            <a:avLst/>
          </a:prstGeom>
        </p:spPr>
        <p:txBody>
          <a:bodyPr lIns="0" tIns="0" rIns="0" bIns="0" rtlCol="0" anchor="t">
            <a:spAutoFit/>
          </a:bodyPr>
          <a:lstStyle/>
          <a:p>
            <a:pPr algn="ctr">
              <a:lnSpc>
                <a:spcPts val="2636"/>
              </a:lnSpc>
              <a:spcBef>
                <a:spcPct val="0"/>
              </a:spcBef>
            </a:pPr>
            <a:r>
              <a:rPr lang="en-US" sz="1883">
                <a:solidFill>
                  <a:srgbClr val="000000"/>
                </a:solidFill>
                <a:latin typeface="Canva Sans"/>
                <a:ea typeface="Canva Sans"/>
                <a:cs typeface="Canva Sans"/>
                <a:sym typeface="Canva Sans"/>
              </a:rPr>
              <a:t>In the </a:t>
            </a:r>
            <a:r>
              <a:rPr lang="en-US" sz="1883" b="1">
                <a:solidFill>
                  <a:srgbClr val="000000"/>
                </a:solidFill>
                <a:latin typeface="Canva Sans Bold"/>
                <a:ea typeface="Canva Sans Bold"/>
                <a:cs typeface="Canva Sans Bold"/>
                <a:sym typeface="Canva Sans Bold"/>
              </a:rPr>
              <a:t>"Box Plot of BodyTemp,"</a:t>
            </a:r>
            <a:r>
              <a:rPr lang="en-US" sz="1883">
                <a:solidFill>
                  <a:srgbClr val="000000"/>
                </a:solidFill>
                <a:latin typeface="Canva Sans"/>
                <a:ea typeface="Canva Sans"/>
                <a:cs typeface="Canva Sans"/>
                <a:sym typeface="Canva Sans"/>
              </a:rPr>
              <a:t> there are several outliers around the 98°F mark, indicating individuals with body temperatures below the interquartile range.</a:t>
            </a:r>
          </a:p>
          <a:p>
            <a:pPr algn="ctr">
              <a:lnSpc>
                <a:spcPts val="2636"/>
              </a:lnSpc>
              <a:spcBef>
                <a:spcPct val="0"/>
              </a:spcBef>
            </a:pPr>
            <a:r>
              <a:rPr lang="en-US" sz="1883">
                <a:solidFill>
                  <a:srgbClr val="000000"/>
                </a:solidFill>
                <a:latin typeface="Canva Sans"/>
                <a:ea typeface="Canva Sans"/>
                <a:cs typeface="Canva Sans"/>
                <a:sym typeface="Canva Sans"/>
              </a:rPr>
              <a:t>In the </a:t>
            </a:r>
            <a:r>
              <a:rPr lang="en-US" sz="1883" b="1">
                <a:solidFill>
                  <a:srgbClr val="000000"/>
                </a:solidFill>
                <a:latin typeface="Canva Sans Bold"/>
                <a:ea typeface="Canva Sans Bold"/>
                <a:cs typeface="Canva Sans Bold"/>
                <a:sym typeface="Canva Sans Bold"/>
              </a:rPr>
              <a:t>"Box Plot of HeartRate,"</a:t>
            </a:r>
            <a:r>
              <a:rPr lang="en-US" sz="1883">
                <a:solidFill>
                  <a:srgbClr val="000000"/>
                </a:solidFill>
                <a:latin typeface="Canva Sans"/>
                <a:ea typeface="Canva Sans"/>
                <a:cs typeface="Canva Sans"/>
                <a:sym typeface="Canva Sans"/>
              </a:rPr>
              <a:t> one outlier is seen at a low heart rate (around 20 bpm), which lies outside the range of the central distribution. This may represent an anomalous or exceptionally low heart rate value.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759" y="8953690"/>
            <a:ext cx="18461759" cy="1321651"/>
            <a:chOff x="0" y="0"/>
            <a:chExt cx="4862356" cy="348089"/>
          </a:xfrm>
        </p:grpSpPr>
        <p:sp>
          <p:nvSpPr>
            <p:cNvPr id="3" name="Freeform 3"/>
            <p:cNvSpPr/>
            <p:nvPr/>
          </p:nvSpPr>
          <p:spPr>
            <a:xfrm>
              <a:off x="0" y="0"/>
              <a:ext cx="4862356" cy="348089"/>
            </a:xfrm>
            <a:custGeom>
              <a:avLst/>
              <a:gdLst/>
              <a:ahLst/>
              <a:cxnLst/>
              <a:rect l="l" t="t" r="r" b="b"/>
              <a:pathLst>
                <a:path w="4862356" h="348089">
                  <a:moveTo>
                    <a:pt x="0" y="0"/>
                  </a:moveTo>
                  <a:lnTo>
                    <a:pt x="4862356" y="0"/>
                  </a:lnTo>
                  <a:lnTo>
                    <a:pt x="4862356" y="348089"/>
                  </a:lnTo>
                  <a:lnTo>
                    <a:pt x="0" y="348089"/>
                  </a:lnTo>
                  <a:close/>
                </a:path>
              </a:pathLst>
            </a:custGeom>
            <a:solidFill>
              <a:srgbClr val="5DB3BB"/>
            </a:solidFill>
          </p:spPr>
          <p:txBody>
            <a:bodyPr/>
            <a:lstStyle/>
            <a:p>
              <a:endParaRPr lang="en-US"/>
            </a:p>
          </p:txBody>
        </p:sp>
        <p:sp>
          <p:nvSpPr>
            <p:cNvPr id="4" name="TextBox 4"/>
            <p:cNvSpPr txBox="1"/>
            <p:nvPr/>
          </p:nvSpPr>
          <p:spPr>
            <a:xfrm>
              <a:off x="0" y="-38100"/>
              <a:ext cx="4862356" cy="3861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35911" y="663455"/>
            <a:ext cx="4286025" cy="365245"/>
            <a:chOff x="0" y="0"/>
            <a:chExt cx="5714699" cy="486993"/>
          </a:xfrm>
        </p:grpSpPr>
        <p:grpSp>
          <p:nvGrpSpPr>
            <p:cNvPr id="6" name="Group 6"/>
            <p:cNvGrpSpPr/>
            <p:nvPr/>
          </p:nvGrpSpPr>
          <p:grpSpPr>
            <a:xfrm>
              <a:off x="0" y="0"/>
              <a:ext cx="5714699" cy="486993"/>
              <a:chOff x="0" y="0"/>
              <a:chExt cx="28902051" cy="2539111"/>
            </a:xfrm>
          </p:grpSpPr>
          <p:sp>
            <p:nvSpPr>
              <p:cNvPr id="7" name="Freeform 7"/>
              <p:cNvSpPr/>
              <p:nvPr/>
            </p:nvSpPr>
            <p:spPr>
              <a:xfrm>
                <a:off x="-19558" y="-6477"/>
                <a:ext cx="28940912" cy="2559431"/>
              </a:xfrm>
              <a:custGeom>
                <a:avLst/>
                <a:gdLst/>
                <a:ahLst/>
                <a:cxnLst/>
                <a:rect l="l" t="t" r="r" b="b"/>
                <a:pathLst>
                  <a:path w="28940912" h="2559431">
                    <a:moveTo>
                      <a:pt x="28912210" y="1279017"/>
                    </a:moveTo>
                    <a:cubicBezTo>
                      <a:pt x="28897733" y="1351661"/>
                      <a:pt x="28870175" y="1464564"/>
                      <a:pt x="28825980" y="1568450"/>
                    </a:cubicBezTo>
                    <a:cubicBezTo>
                      <a:pt x="28793340" y="1645031"/>
                      <a:pt x="28748254" y="1716405"/>
                      <a:pt x="28702660" y="1785874"/>
                    </a:cubicBezTo>
                    <a:cubicBezTo>
                      <a:pt x="28603348" y="1937385"/>
                      <a:pt x="28495398" y="2098421"/>
                      <a:pt x="28350108" y="2209546"/>
                    </a:cubicBezTo>
                    <a:cubicBezTo>
                      <a:pt x="28166593" y="2349754"/>
                      <a:pt x="27937358" y="2417191"/>
                      <a:pt x="27711933" y="2451227"/>
                    </a:cubicBezTo>
                    <a:cubicBezTo>
                      <a:pt x="27450569" y="2490724"/>
                      <a:pt x="27185900" y="2487803"/>
                      <a:pt x="26922248" y="2493772"/>
                    </a:cubicBezTo>
                    <a:cubicBezTo>
                      <a:pt x="26651737" y="2499995"/>
                      <a:pt x="26381608" y="2515870"/>
                      <a:pt x="26111482" y="2530475"/>
                    </a:cubicBezTo>
                    <a:cubicBezTo>
                      <a:pt x="2582291" y="2559431"/>
                      <a:pt x="1825117" y="2550033"/>
                      <a:pt x="1292479" y="2479802"/>
                    </a:cubicBezTo>
                    <a:cubicBezTo>
                      <a:pt x="841502" y="2420366"/>
                      <a:pt x="587502" y="2310003"/>
                      <a:pt x="286639" y="1948180"/>
                    </a:cubicBezTo>
                    <a:cubicBezTo>
                      <a:pt x="151130" y="1785239"/>
                      <a:pt x="54610" y="1588770"/>
                      <a:pt x="28702" y="1377188"/>
                    </a:cubicBezTo>
                    <a:cubicBezTo>
                      <a:pt x="0" y="1279017"/>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4926319" y="7620"/>
                    </a:cubicBezTo>
                    <a:cubicBezTo>
                      <a:pt x="26243815" y="0"/>
                      <a:pt x="26569314" y="39624"/>
                      <a:pt x="26845161" y="32004"/>
                    </a:cubicBezTo>
                    <a:cubicBezTo>
                      <a:pt x="27108810" y="24765"/>
                      <a:pt x="27453617" y="42672"/>
                      <a:pt x="27716252" y="72771"/>
                    </a:cubicBezTo>
                    <a:cubicBezTo>
                      <a:pt x="28151354" y="122428"/>
                      <a:pt x="28398368" y="161163"/>
                      <a:pt x="28649448" y="540258"/>
                    </a:cubicBezTo>
                    <a:cubicBezTo>
                      <a:pt x="28713456" y="638302"/>
                      <a:pt x="28770733" y="740664"/>
                      <a:pt x="28816455" y="848614"/>
                    </a:cubicBezTo>
                    <a:cubicBezTo>
                      <a:pt x="28902685" y="1052957"/>
                      <a:pt x="28940912" y="1273937"/>
                      <a:pt x="28912210" y="1279017"/>
                    </a:cubicBezTo>
                    <a:close/>
                  </a:path>
                </a:pathLst>
              </a:custGeom>
              <a:solidFill>
                <a:srgbClr val="512F1C"/>
              </a:solidFill>
            </p:spPr>
            <p:txBody>
              <a:bodyPr/>
              <a:lstStyle/>
              <a:p>
                <a:endParaRPr lang="en-US"/>
              </a:p>
            </p:txBody>
          </p:sp>
        </p:grpSp>
        <p:sp>
          <p:nvSpPr>
            <p:cNvPr id="8" name="TextBox 8"/>
            <p:cNvSpPr txBox="1"/>
            <p:nvPr/>
          </p:nvSpPr>
          <p:spPr>
            <a:xfrm>
              <a:off x="408958" y="94292"/>
              <a:ext cx="4985285" cy="496515"/>
            </a:xfrm>
            <a:prstGeom prst="rect">
              <a:avLst/>
            </a:prstGeom>
          </p:spPr>
          <p:txBody>
            <a:bodyPr lIns="0" tIns="0" rIns="0" bIns="0" rtlCol="0" anchor="t">
              <a:spAutoFit/>
            </a:bodyPr>
            <a:lstStyle/>
            <a:p>
              <a:pPr marL="0" lvl="0" indent="0" algn="l">
                <a:lnSpc>
                  <a:spcPts val="2641"/>
                </a:lnSpc>
                <a:spcBef>
                  <a:spcPct val="0"/>
                </a:spcBef>
              </a:pPr>
              <a:r>
                <a:rPr lang="en-US" sz="2201">
                  <a:solidFill>
                    <a:srgbClr val="FFF5E8"/>
                  </a:solidFill>
                  <a:latin typeface="Tropikal"/>
                  <a:ea typeface="Tropikal"/>
                  <a:cs typeface="Tropikal"/>
                  <a:sym typeface="Tropikal"/>
                </a:rPr>
                <a:t>ENSEMBLE OF DECISION TREES</a:t>
              </a:r>
            </a:p>
          </p:txBody>
        </p:sp>
      </p:grpSp>
      <p:grpSp>
        <p:nvGrpSpPr>
          <p:cNvPr id="9" name="Group 9"/>
          <p:cNvGrpSpPr/>
          <p:nvPr/>
        </p:nvGrpSpPr>
        <p:grpSpPr>
          <a:xfrm>
            <a:off x="7749759" y="635583"/>
            <a:ext cx="2788483" cy="365245"/>
            <a:chOff x="0" y="0"/>
            <a:chExt cx="3717977" cy="486993"/>
          </a:xfrm>
        </p:grpSpPr>
        <p:grpSp>
          <p:nvGrpSpPr>
            <p:cNvPr id="10" name="Group 10"/>
            <p:cNvGrpSpPr/>
            <p:nvPr/>
          </p:nvGrpSpPr>
          <p:grpSpPr>
            <a:xfrm>
              <a:off x="0" y="0"/>
              <a:ext cx="3717977" cy="486993"/>
              <a:chOff x="0" y="0"/>
              <a:chExt cx="18803641" cy="2539111"/>
            </a:xfrm>
          </p:grpSpPr>
          <p:sp>
            <p:nvSpPr>
              <p:cNvPr id="11" name="Freeform 11"/>
              <p:cNvSpPr/>
              <p:nvPr/>
            </p:nvSpPr>
            <p:spPr>
              <a:xfrm>
                <a:off x="-19558" y="-6477"/>
                <a:ext cx="18842503" cy="2559431"/>
              </a:xfrm>
              <a:custGeom>
                <a:avLst/>
                <a:gdLst/>
                <a:ahLst/>
                <a:cxnLst/>
                <a:rect l="l" t="t" r="r" b="b"/>
                <a:pathLst>
                  <a:path w="18842503" h="2559431">
                    <a:moveTo>
                      <a:pt x="18813802" y="1279017"/>
                    </a:moveTo>
                    <a:cubicBezTo>
                      <a:pt x="18799323" y="1351661"/>
                      <a:pt x="18771764" y="1464564"/>
                      <a:pt x="18727568" y="1568450"/>
                    </a:cubicBezTo>
                    <a:cubicBezTo>
                      <a:pt x="18694930" y="1645031"/>
                      <a:pt x="18649844" y="1716405"/>
                      <a:pt x="18604252" y="1785874"/>
                    </a:cubicBezTo>
                    <a:cubicBezTo>
                      <a:pt x="18504937" y="1937385"/>
                      <a:pt x="18396987" y="2098421"/>
                      <a:pt x="18251699" y="2209546"/>
                    </a:cubicBezTo>
                    <a:cubicBezTo>
                      <a:pt x="18068183" y="2349754"/>
                      <a:pt x="17838949" y="2417191"/>
                      <a:pt x="17613524" y="2451227"/>
                    </a:cubicBezTo>
                    <a:cubicBezTo>
                      <a:pt x="17352159" y="2490724"/>
                      <a:pt x="17087490" y="2487803"/>
                      <a:pt x="16823838" y="2493772"/>
                    </a:cubicBezTo>
                    <a:cubicBezTo>
                      <a:pt x="16553329" y="2499995"/>
                      <a:pt x="16283199" y="2515870"/>
                      <a:pt x="16013070" y="2530475"/>
                    </a:cubicBezTo>
                    <a:cubicBezTo>
                      <a:pt x="2582291" y="2559431"/>
                      <a:pt x="1825117" y="2550033"/>
                      <a:pt x="1292479" y="2479802"/>
                    </a:cubicBezTo>
                    <a:cubicBezTo>
                      <a:pt x="841502" y="2420366"/>
                      <a:pt x="587502" y="2310003"/>
                      <a:pt x="286639" y="1948180"/>
                    </a:cubicBezTo>
                    <a:cubicBezTo>
                      <a:pt x="151130" y="1785239"/>
                      <a:pt x="54610" y="1588770"/>
                      <a:pt x="28702" y="1377188"/>
                    </a:cubicBezTo>
                    <a:cubicBezTo>
                      <a:pt x="0" y="1279017"/>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9677000" y="7620"/>
                    </a:cubicBezTo>
                    <a:cubicBezTo>
                      <a:pt x="16145405" y="0"/>
                      <a:pt x="16470906" y="39624"/>
                      <a:pt x="16746749" y="32004"/>
                    </a:cubicBezTo>
                    <a:cubicBezTo>
                      <a:pt x="17010402" y="24765"/>
                      <a:pt x="17355207" y="42672"/>
                      <a:pt x="17617842" y="72771"/>
                    </a:cubicBezTo>
                    <a:cubicBezTo>
                      <a:pt x="18052944" y="122428"/>
                      <a:pt x="18299958" y="161163"/>
                      <a:pt x="18551038" y="540258"/>
                    </a:cubicBezTo>
                    <a:cubicBezTo>
                      <a:pt x="18615046" y="638302"/>
                      <a:pt x="18672323" y="740664"/>
                      <a:pt x="18718043" y="848614"/>
                    </a:cubicBezTo>
                    <a:cubicBezTo>
                      <a:pt x="18804277" y="1052957"/>
                      <a:pt x="18842504" y="1273937"/>
                      <a:pt x="18813802" y="1279017"/>
                    </a:cubicBezTo>
                    <a:close/>
                  </a:path>
                </a:pathLst>
              </a:custGeom>
              <a:solidFill>
                <a:srgbClr val="512F1C"/>
              </a:solidFill>
            </p:spPr>
            <p:txBody>
              <a:bodyPr/>
              <a:lstStyle/>
              <a:p>
                <a:endParaRPr lang="en-US"/>
              </a:p>
            </p:txBody>
          </p:sp>
        </p:grpSp>
        <p:sp>
          <p:nvSpPr>
            <p:cNvPr id="12" name="TextBox 12"/>
            <p:cNvSpPr txBox="1"/>
            <p:nvPr/>
          </p:nvSpPr>
          <p:spPr>
            <a:xfrm>
              <a:off x="266067" y="94292"/>
              <a:ext cx="3243421" cy="496515"/>
            </a:xfrm>
            <a:prstGeom prst="rect">
              <a:avLst/>
            </a:prstGeom>
          </p:spPr>
          <p:txBody>
            <a:bodyPr lIns="0" tIns="0" rIns="0" bIns="0" rtlCol="0" anchor="t">
              <a:spAutoFit/>
            </a:bodyPr>
            <a:lstStyle/>
            <a:p>
              <a:pPr marL="0" lvl="0" indent="0" algn="l">
                <a:lnSpc>
                  <a:spcPts val="2641"/>
                </a:lnSpc>
                <a:spcBef>
                  <a:spcPct val="0"/>
                </a:spcBef>
              </a:pPr>
              <a:r>
                <a:rPr lang="en-US" sz="2201">
                  <a:solidFill>
                    <a:srgbClr val="FFF5E8"/>
                  </a:solidFill>
                  <a:latin typeface="Tropikal"/>
                  <a:ea typeface="Tropikal"/>
                  <a:cs typeface="Tropikal"/>
                  <a:sym typeface="Tropikal"/>
                </a:rPr>
                <a:t>VOTING MECHANISM</a:t>
              </a:r>
            </a:p>
          </p:txBody>
        </p:sp>
      </p:grpSp>
      <p:grpSp>
        <p:nvGrpSpPr>
          <p:cNvPr id="13" name="Group 13"/>
          <p:cNvGrpSpPr/>
          <p:nvPr/>
        </p:nvGrpSpPr>
        <p:grpSpPr>
          <a:xfrm>
            <a:off x="13096752" y="663455"/>
            <a:ext cx="4384838" cy="365245"/>
            <a:chOff x="0" y="0"/>
            <a:chExt cx="5846451" cy="486993"/>
          </a:xfrm>
        </p:grpSpPr>
        <p:grpSp>
          <p:nvGrpSpPr>
            <p:cNvPr id="14" name="Group 14"/>
            <p:cNvGrpSpPr/>
            <p:nvPr/>
          </p:nvGrpSpPr>
          <p:grpSpPr>
            <a:xfrm>
              <a:off x="0" y="0"/>
              <a:ext cx="5846451" cy="486993"/>
              <a:chOff x="0" y="0"/>
              <a:chExt cx="29568385" cy="2539111"/>
            </a:xfrm>
          </p:grpSpPr>
          <p:sp>
            <p:nvSpPr>
              <p:cNvPr id="15" name="Freeform 15"/>
              <p:cNvSpPr/>
              <p:nvPr/>
            </p:nvSpPr>
            <p:spPr>
              <a:xfrm>
                <a:off x="-19558" y="-6477"/>
                <a:ext cx="29607246" cy="2559431"/>
              </a:xfrm>
              <a:custGeom>
                <a:avLst/>
                <a:gdLst/>
                <a:ahLst/>
                <a:cxnLst/>
                <a:rect l="l" t="t" r="r" b="b"/>
                <a:pathLst>
                  <a:path w="29607246" h="2559431">
                    <a:moveTo>
                      <a:pt x="29578544" y="1279017"/>
                    </a:moveTo>
                    <a:cubicBezTo>
                      <a:pt x="29564068" y="1351661"/>
                      <a:pt x="29536510" y="1464564"/>
                      <a:pt x="29492311" y="1568450"/>
                    </a:cubicBezTo>
                    <a:cubicBezTo>
                      <a:pt x="29459674" y="1645031"/>
                      <a:pt x="29414589" y="1716405"/>
                      <a:pt x="29368994" y="1785874"/>
                    </a:cubicBezTo>
                    <a:cubicBezTo>
                      <a:pt x="29269683" y="1937385"/>
                      <a:pt x="29161733" y="2098421"/>
                      <a:pt x="29016442" y="2209546"/>
                    </a:cubicBezTo>
                    <a:cubicBezTo>
                      <a:pt x="28832928" y="2349754"/>
                      <a:pt x="28603692" y="2417191"/>
                      <a:pt x="28378267" y="2451227"/>
                    </a:cubicBezTo>
                    <a:cubicBezTo>
                      <a:pt x="28116903" y="2490724"/>
                      <a:pt x="27852234" y="2487803"/>
                      <a:pt x="27588582" y="2493772"/>
                    </a:cubicBezTo>
                    <a:cubicBezTo>
                      <a:pt x="27318072" y="2499995"/>
                      <a:pt x="27047942" y="2515870"/>
                      <a:pt x="26777813" y="2530475"/>
                    </a:cubicBezTo>
                    <a:cubicBezTo>
                      <a:pt x="2582291" y="2559431"/>
                      <a:pt x="1825117" y="2550033"/>
                      <a:pt x="1292479" y="2479802"/>
                    </a:cubicBezTo>
                    <a:cubicBezTo>
                      <a:pt x="841502" y="2420366"/>
                      <a:pt x="587502" y="2310003"/>
                      <a:pt x="286639" y="1948180"/>
                    </a:cubicBezTo>
                    <a:cubicBezTo>
                      <a:pt x="151130" y="1785239"/>
                      <a:pt x="54610" y="1588770"/>
                      <a:pt x="28702" y="1377188"/>
                    </a:cubicBezTo>
                    <a:cubicBezTo>
                      <a:pt x="0" y="1279017"/>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5272691" y="7620"/>
                    </a:cubicBezTo>
                    <a:cubicBezTo>
                      <a:pt x="26910149" y="0"/>
                      <a:pt x="27235649" y="39624"/>
                      <a:pt x="27511492" y="32004"/>
                    </a:cubicBezTo>
                    <a:cubicBezTo>
                      <a:pt x="27775144" y="24765"/>
                      <a:pt x="28119951" y="42672"/>
                      <a:pt x="28382586" y="72771"/>
                    </a:cubicBezTo>
                    <a:cubicBezTo>
                      <a:pt x="28817689" y="122428"/>
                      <a:pt x="29064703" y="161163"/>
                      <a:pt x="29315782" y="540258"/>
                    </a:cubicBezTo>
                    <a:cubicBezTo>
                      <a:pt x="29379791" y="638302"/>
                      <a:pt x="29437068" y="740664"/>
                      <a:pt x="29482789" y="848614"/>
                    </a:cubicBezTo>
                    <a:cubicBezTo>
                      <a:pt x="29569019" y="1052957"/>
                      <a:pt x="29607247" y="1273937"/>
                      <a:pt x="29578544" y="1279017"/>
                    </a:cubicBezTo>
                    <a:close/>
                  </a:path>
                </a:pathLst>
              </a:custGeom>
              <a:solidFill>
                <a:srgbClr val="512F1C"/>
              </a:solidFill>
            </p:spPr>
            <p:txBody>
              <a:bodyPr/>
              <a:lstStyle/>
              <a:p>
                <a:endParaRPr lang="en-US"/>
              </a:p>
            </p:txBody>
          </p:sp>
        </p:grpSp>
        <p:sp>
          <p:nvSpPr>
            <p:cNvPr id="16" name="TextBox 16"/>
            <p:cNvSpPr txBox="1"/>
            <p:nvPr/>
          </p:nvSpPr>
          <p:spPr>
            <a:xfrm>
              <a:off x="418386" y="94292"/>
              <a:ext cx="5100221" cy="496515"/>
            </a:xfrm>
            <a:prstGeom prst="rect">
              <a:avLst/>
            </a:prstGeom>
          </p:spPr>
          <p:txBody>
            <a:bodyPr lIns="0" tIns="0" rIns="0" bIns="0" rtlCol="0" anchor="t">
              <a:spAutoFit/>
            </a:bodyPr>
            <a:lstStyle/>
            <a:p>
              <a:pPr marL="0" lvl="0" indent="0" algn="l">
                <a:lnSpc>
                  <a:spcPts val="2641"/>
                </a:lnSpc>
                <a:spcBef>
                  <a:spcPct val="0"/>
                </a:spcBef>
              </a:pPr>
              <a:r>
                <a:rPr lang="en-US" sz="2201">
                  <a:solidFill>
                    <a:srgbClr val="FFF5E8"/>
                  </a:solidFill>
                  <a:latin typeface="Tropikal"/>
                  <a:ea typeface="Tropikal"/>
                  <a:cs typeface="Tropikal"/>
                  <a:sym typeface="Tropikal"/>
                </a:rPr>
                <a:t>ADVANTAGES AND LIMITATIONS</a:t>
              </a:r>
            </a:p>
          </p:txBody>
        </p:sp>
      </p:grpSp>
      <p:grpSp>
        <p:nvGrpSpPr>
          <p:cNvPr id="17" name="Group 17"/>
          <p:cNvGrpSpPr/>
          <p:nvPr/>
        </p:nvGrpSpPr>
        <p:grpSpPr>
          <a:xfrm>
            <a:off x="134805" y="993216"/>
            <a:ext cx="5488237" cy="1248884"/>
            <a:chOff x="0" y="0"/>
            <a:chExt cx="4438752" cy="1010067"/>
          </a:xfrm>
        </p:grpSpPr>
        <p:sp>
          <p:nvSpPr>
            <p:cNvPr id="18" name="Freeform 18"/>
            <p:cNvSpPr/>
            <p:nvPr/>
          </p:nvSpPr>
          <p:spPr>
            <a:xfrm>
              <a:off x="0" y="-3810"/>
              <a:ext cx="4442562" cy="1015147"/>
            </a:xfrm>
            <a:custGeom>
              <a:avLst/>
              <a:gdLst/>
              <a:ahLst/>
              <a:cxnLst/>
              <a:rect l="l" t="t" r="r" b="b"/>
              <a:pathLst>
                <a:path w="4442562" h="1015147">
                  <a:moveTo>
                    <a:pt x="4429862" y="38100"/>
                  </a:moveTo>
                  <a:cubicBezTo>
                    <a:pt x="4428592" y="34290"/>
                    <a:pt x="4428592" y="30480"/>
                    <a:pt x="4428592" y="25400"/>
                  </a:cubicBezTo>
                  <a:cubicBezTo>
                    <a:pt x="4428592" y="11430"/>
                    <a:pt x="4424782" y="6350"/>
                    <a:pt x="4410812" y="5080"/>
                  </a:cubicBezTo>
                  <a:cubicBezTo>
                    <a:pt x="4360971" y="3810"/>
                    <a:pt x="4276271" y="0"/>
                    <a:pt x="4195100" y="5080"/>
                  </a:cubicBezTo>
                  <a:cubicBezTo>
                    <a:pt x="4043345" y="12700"/>
                    <a:pt x="3895121" y="13970"/>
                    <a:pt x="3743366" y="13970"/>
                  </a:cubicBezTo>
                  <a:cubicBezTo>
                    <a:pt x="3513970" y="13970"/>
                    <a:pt x="3288104" y="10160"/>
                    <a:pt x="3058708" y="8890"/>
                  </a:cubicBezTo>
                  <a:cubicBezTo>
                    <a:pt x="2945775" y="7620"/>
                    <a:pt x="2836370" y="7620"/>
                    <a:pt x="2723437" y="8890"/>
                  </a:cubicBezTo>
                  <a:cubicBezTo>
                    <a:pt x="2599916" y="8890"/>
                    <a:pt x="2479925" y="11430"/>
                    <a:pt x="2356404" y="12700"/>
                  </a:cubicBezTo>
                  <a:cubicBezTo>
                    <a:pt x="2264646" y="13970"/>
                    <a:pt x="2176416" y="12700"/>
                    <a:pt x="2084658" y="16510"/>
                  </a:cubicBezTo>
                  <a:cubicBezTo>
                    <a:pt x="1992900" y="20320"/>
                    <a:pt x="1594104" y="20320"/>
                    <a:pt x="1502346" y="19050"/>
                  </a:cubicBezTo>
                  <a:cubicBezTo>
                    <a:pt x="1445879" y="17780"/>
                    <a:pt x="1262362" y="21590"/>
                    <a:pt x="1205896" y="21590"/>
                  </a:cubicBezTo>
                  <a:cubicBezTo>
                    <a:pt x="1131783" y="21590"/>
                    <a:pt x="1054141" y="22860"/>
                    <a:pt x="980029" y="21590"/>
                  </a:cubicBezTo>
                  <a:cubicBezTo>
                    <a:pt x="891800" y="20320"/>
                    <a:pt x="803570" y="19050"/>
                    <a:pt x="715341" y="25400"/>
                  </a:cubicBezTo>
                  <a:cubicBezTo>
                    <a:pt x="627112" y="31750"/>
                    <a:pt x="538883" y="31750"/>
                    <a:pt x="450654" y="29210"/>
                  </a:cubicBezTo>
                  <a:cubicBezTo>
                    <a:pt x="358895" y="26670"/>
                    <a:pt x="270666" y="25400"/>
                    <a:pt x="178908" y="24130"/>
                  </a:cubicBezTo>
                  <a:cubicBezTo>
                    <a:pt x="122441" y="21590"/>
                    <a:pt x="62445" y="20320"/>
                    <a:pt x="39370" y="20320"/>
                  </a:cubicBezTo>
                  <a:cubicBezTo>
                    <a:pt x="26670" y="19050"/>
                    <a:pt x="13970" y="17780"/>
                    <a:pt x="0" y="16510"/>
                  </a:cubicBezTo>
                  <a:cubicBezTo>
                    <a:pt x="0" y="24130"/>
                    <a:pt x="0" y="29210"/>
                    <a:pt x="0" y="33020"/>
                  </a:cubicBezTo>
                  <a:cubicBezTo>
                    <a:pt x="7620" y="82688"/>
                    <a:pt x="3810" y="126577"/>
                    <a:pt x="2540" y="161113"/>
                  </a:cubicBezTo>
                  <a:cubicBezTo>
                    <a:pt x="1270" y="185576"/>
                    <a:pt x="2540" y="209319"/>
                    <a:pt x="2540" y="233782"/>
                  </a:cubicBezTo>
                  <a:cubicBezTo>
                    <a:pt x="3810" y="256086"/>
                    <a:pt x="5080" y="278390"/>
                    <a:pt x="6350" y="300694"/>
                  </a:cubicBezTo>
                  <a:cubicBezTo>
                    <a:pt x="7620" y="322279"/>
                    <a:pt x="6350" y="343864"/>
                    <a:pt x="7620" y="365449"/>
                  </a:cubicBezTo>
                  <a:cubicBezTo>
                    <a:pt x="8890" y="398545"/>
                    <a:pt x="10160" y="431642"/>
                    <a:pt x="11430" y="464739"/>
                  </a:cubicBezTo>
                  <a:cubicBezTo>
                    <a:pt x="11430" y="476970"/>
                    <a:pt x="11430" y="950396"/>
                    <a:pt x="11430" y="962627"/>
                  </a:cubicBezTo>
                  <a:cubicBezTo>
                    <a:pt x="11430" y="979587"/>
                    <a:pt x="15240" y="983397"/>
                    <a:pt x="31750" y="987207"/>
                  </a:cubicBezTo>
                  <a:cubicBezTo>
                    <a:pt x="43180" y="989747"/>
                    <a:pt x="54610" y="992287"/>
                    <a:pt x="76562" y="993557"/>
                  </a:cubicBezTo>
                  <a:cubicBezTo>
                    <a:pt x="221258" y="994827"/>
                    <a:pt x="365954" y="996097"/>
                    <a:pt x="510650" y="996097"/>
                  </a:cubicBezTo>
                  <a:cubicBezTo>
                    <a:pt x="542412" y="996097"/>
                    <a:pt x="574175" y="996097"/>
                    <a:pt x="605937" y="996097"/>
                  </a:cubicBezTo>
                  <a:cubicBezTo>
                    <a:pt x="708283" y="997367"/>
                    <a:pt x="807100" y="1001177"/>
                    <a:pt x="909446" y="998637"/>
                  </a:cubicBezTo>
                  <a:cubicBezTo>
                    <a:pt x="1018850" y="996097"/>
                    <a:pt x="1131783" y="997367"/>
                    <a:pt x="1241187" y="998637"/>
                  </a:cubicBezTo>
                  <a:cubicBezTo>
                    <a:pt x="1371767" y="999907"/>
                    <a:pt x="1939962" y="999907"/>
                    <a:pt x="2070542" y="999907"/>
                  </a:cubicBezTo>
                  <a:cubicBezTo>
                    <a:pt x="2179946" y="1001177"/>
                    <a:pt x="2289350" y="999907"/>
                    <a:pt x="2398754" y="1001177"/>
                  </a:cubicBezTo>
                  <a:cubicBezTo>
                    <a:pt x="2479925" y="1001177"/>
                    <a:pt x="2561096" y="1003717"/>
                    <a:pt x="2642267" y="1002447"/>
                  </a:cubicBezTo>
                  <a:cubicBezTo>
                    <a:pt x="2811667" y="1002447"/>
                    <a:pt x="2981067" y="999907"/>
                    <a:pt x="3150467" y="1001177"/>
                  </a:cubicBezTo>
                  <a:cubicBezTo>
                    <a:pt x="3408096" y="1002447"/>
                    <a:pt x="3665725" y="1006257"/>
                    <a:pt x="3923354" y="1008797"/>
                  </a:cubicBezTo>
                  <a:cubicBezTo>
                    <a:pt x="4008054" y="1010067"/>
                    <a:pt x="4092754" y="1008797"/>
                    <a:pt x="4177454" y="1007527"/>
                  </a:cubicBezTo>
                  <a:cubicBezTo>
                    <a:pt x="4251567" y="1006257"/>
                    <a:pt x="4325679" y="1006257"/>
                    <a:pt x="4394302" y="1012607"/>
                  </a:cubicBezTo>
                  <a:cubicBezTo>
                    <a:pt x="4407002" y="1015147"/>
                    <a:pt x="4415892" y="1008797"/>
                    <a:pt x="4417162" y="994827"/>
                  </a:cubicBezTo>
                  <a:cubicBezTo>
                    <a:pt x="4418432" y="979587"/>
                    <a:pt x="4419702" y="964347"/>
                    <a:pt x="4419702" y="954713"/>
                  </a:cubicBezTo>
                  <a:cubicBezTo>
                    <a:pt x="4422242" y="930250"/>
                    <a:pt x="4424782" y="444593"/>
                    <a:pt x="4427322" y="420130"/>
                  </a:cubicBezTo>
                  <a:cubicBezTo>
                    <a:pt x="4428592" y="410777"/>
                    <a:pt x="4428592" y="401423"/>
                    <a:pt x="4428592" y="392789"/>
                  </a:cubicBezTo>
                  <a:cubicBezTo>
                    <a:pt x="4429862" y="368327"/>
                    <a:pt x="4431132" y="343864"/>
                    <a:pt x="4432402" y="318682"/>
                  </a:cubicBezTo>
                  <a:cubicBezTo>
                    <a:pt x="4433672" y="289902"/>
                    <a:pt x="4433672" y="261842"/>
                    <a:pt x="4433672" y="233062"/>
                  </a:cubicBezTo>
                  <a:cubicBezTo>
                    <a:pt x="4433672" y="223709"/>
                    <a:pt x="4434942" y="214355"/>
                    <a:pt x="4434942" y="205721"/>
                  </a:cubicBezTo>
                  <a:cubicBezTo>
                    <a:pt x="4434942" y="181978"/>
                    <a:pt x="4433672" y="158954"/>
                    <a:pt x="4434942" y="135211"/>
                  </a:cubicBezTo>
                  <a:cubicBezTo>
                    <a:pt x="4438752" y="110748"/>
                    <a:pt x="4442562" y="76213"/>
                    <a:pt x="4429862" y="38100"/>
                  </a:cubicBezTo>
                  <a:close/>
                </a:path>
              </a:pathLst>
            </a:custGeom>
            <a:solidFill>
              <a:srgbClr val="FFF5E8"/>
            </a:solidFill>
          </p:spPr>
          <p:txBody>
            <a:bodyPr/>
            <a:lstStyle/>
            <a:p>
              <a:endParaRPr lang="en-US"/>
            </a:p>
          </p:txBody>
        </p:sp>
      </p:grpSp>
      <p:grpSp>
        <p:nvGrpSpPr>
          <p:cNvPr id="19" name="Group 19"/>
          <p:cNvGrpSpPr/>
          <p:nvPr/>
        </p:nvGrpSpPr>
        <p:grpSpPr>
          <a:xfrm>
            <a:off x="6244679" y="1028700"/>
            <a:ext cx="5896474" cy="1213400"/>
            <a:chOff x="0" y="0"/>
            <a:chExt cx="4599678" cy="946540"/>
          </a:xfrm>
        </p:grpSpPr>
        <p:sp>
          <p:nvSpPr>
            <p:cNvPr id="20" name="Freeform 20"/>
            <p:cNvSpPr/>
            <p:nvPr/>
          </p:nvSpPr>
          <p:spPr>
            <a:xfrm>
              <a:off x="0" y="-3810"/>
              <a:ext cx="4603488" cy="951620"/>
            </a:xfrm>
            <a:custGeom>
              <a:avLst/>
              <a:gdLst/>
              <a:ahLst/>
              <a:cxnLst/>
              <a:rect l="l" t="t" r="r" b="b"/>
              <a:pathLst>
                <a:path w="4603488" h="951620">
                  <a:moveTo>
                    <a:pt x="4590788" y="38100"/>
                  </a:moveTo>
                  <a:cubicBezTo>
                    <a:pt x="4589518" y="34290"/>
                    <a:pt x="4589518" y="30480"/>
                    <a:pt x="4589518" y="25400"/>
                  </a:cubicBezTo>
                  <a:cubicBezTo>
                    <a:pt x="4589518" y="11430"/>
                    <a:pt x="4585708" y="6350"/>
                    <a:pt x="4571738" y="5080"/>
                  </a:cubicBezTo>
                  <a:cubicBezTo>
                    <a:pt x="4520699" y="3810"/>
                    <a:pt x="4432853" y="0"/>
                    <a:pt x="4348668" y="5080"/>
                  </a:cubicBezTo>
                  <a:cubicBezTo>
                    <a:pt x="4191278" y="12700"/>
                    <a:pt x="4037548" y="13970"/>
                    <a:pt x="3880158" y="13970"/>
                  </a:cubicBezTo>
                  <a:cubicBezTo>
                    <a:pt x="3642242" y="13970"/>
                    <a:pt x="3407987" y="10160"/>
                    <a:pt x="3170072" y="8890"/>
                  </a:cubicBezTo>
                  <a:cubicBezTo>
                    <a:pt x="3052944" y="7620"/>
                    <a:pt x="2939477" y="7620"/>
                    <a:pt x="2822350" y="8890"/>
                  </a:cubicBezTo>
                  <a:cubicBezTo>
                    <a:pt x="2694241" y="8890"/>
                    <a:pt x="2569793" y="11430"/>
                    <a:pt x="2441685" y="12700"/>
                  </a:cubicBezTo>
                  <a:cubicBezTo>
                    <a:pt x="2346519" y="13970"/>
                    <a:pt x="2255013" y="12700"/>
                    <a:pt x="2159847" y="16510"/>
                  </a:cubicBezTo>
                  <a:cubicBezTo>
                    <a:pt x="2064681" y="20320"/>
                    <a:pt x="1651074" y="20320"/>
                    <a:pt x="1555908" y="19050"/>
                  </a:cubicBezTo>
                  <a:cubicBezTo>
                    <a:pt x="1497344" y="17780"/>
                    <a:pt x="1307012" y="21590"/>
                    <a:pt x="1248448" y="21590"/>
                  </a:cubicBezTo>
                  <a:cubicBezTo>
                    <a:pt x="1171583" y="21590"/>
                    <a:pt x="1091058" y="22860"/>
                    <a:pt x="1014193" y="21590"/>
                  </a:cubicBezTo>
                  <a:cubicBezTo>
                    <a:pt x="922687" y="20320"/>
                    <a:pt x="831181" y="19050"/>
                    <a:pt x="739675" y="25400"/>
                  </a:cubicBezTo>
                  <a:cubicBezTo>
                    <a:pt x="648169" y="31750"/>
                    <a:pt x="556664" y="31750"/>
                    <a:pt x="465158" y="29210"/>
                  </a:cubicBezTo>
                  <a:cubicBezTo>
                    <a:pt x="369991" y="26670"/>
                    <a:pt x="278486" y="25400"/>
                    <a:pt x="183319" y="24130"/>
                  </a:cubicBezTo>
                  <a:cubicBezTo>
                    <a:pt x="124756" y="21590"/>
                    <a:pt x="62532" y="20320"/>
                    <a:pt x="39370" y="20320"/>
                  </a:cubicBezTo>
                  <a:cubicBezTo>
                    <a:pt x="26670" y="19050"/>
                    <a:pt x="13970" y="17780"/>
                    <a:pt x="0" y="16510"/>
                  </a:cubicBezTo>
                  <a:cubicBezTo>
                    <a:pt x="0" y="24130"/>
                    <a:pt x="0" y="29210"/>
                    <a:pt x="0" y="33020"/>
                  </a:cubicBezTo>
                  <a:cubicBezTo>
                    <a:pt x="7620" y="81642"/>
                    <a:pt x="3810" y="122418"/>
                    <a:pt x="2540" y="154505"/>
                  </a:cubicBezTo>
                  <a:cubicBezTo>
                    <a:pt x="1270" y="177232"/>
                    <a:pt x="2540" y="199292"/>
                    <a:pt x="2540" y="222020"/>
                  </a:cubicBezTo>
                  <a:cubicBezTo>
                    <a:pt x="3810" y="242742"/>
                    <a:pt x="5080" y="263465"/>
                    <a:pt x="6350" y="284187"/>
                  </a:cubicBezTo>
                  <a:cubicBezTo>
                    <a:pt x="7620" y="304241"/>
                    <a:pt x="6350" y="324295"/>
                    <a:pt x="7620" y="344349"/>
                  </a:cubicBezTo>
                  <a:cubicBezTo>
                    <a:pt x="8890" y="375099"/>
                    <a:pt x="10160" y="405848"/>
                    <a:pt x="11430" y="436597"/>
                  </a:cubicBezTo>
                  <a:cubicBezTo>
                    <a:pt x="11430" y="447961"/>
                    <a:pt x="11430" y="887813"/>
                    <a:pt x="11430" y="899176"/>
                  </a:cubicBezTo>
                  <a:cubicBezTo>
                    <a:pt x="11430" y="916060"/>
                    <a:pt x="15240" y="919870"/>
                    <a:pt x="31750" y="923680"/>
                  </a:cubicBezTo>
                  <a:cubicBezTo>
                    <a:pt x="43180" y="926220"/>
                    <a:pt x="54610" y="928760"/>
                    <a:pt x="77173" y="930030"/>
                  </a:cubicBezTo>
                  <a:cubicBezTo>
                    <a:pt x="227242" y="931300"/>
                    <a:pt x="377312" y="932570"/>
                    <a:pt x="527382" y="932570"/>
                  </a:cubicBezTo>
                  <a:cubicBezTo>
                    <a:pt x="560324" y="932570"/>
                    <a:pt x="593266" y="932570"/>
                    <a:pt x="626208" y="932570"/>
                  </a:cubicBezTo>
                  <a:cubicBezTo>
                    <a:pt x="732355" y="933840"/>
                    <a:pt x="834842" y="937650"/>
                    <a:pt x="940988" y="935110"/>
                  </a:cubicBezTo>
                  <a:cubicBezTo>
                    <a:pt x="1054456" y="932570"/>
                    <a:pt x="1171583" y="933840"/>
                    <a:pt x="1285051" y="935110"/>
                  </a:cubicBezTo>
                  <a:cubicBezTo>
                    <a:pt x="1420479" y="936380"/>
                    <a:pt x="2009777" y="936380"/>
                    <a:pt x="2145206" y="936380"/>
                  </a:cubicBezTo>
                  <a:cubicBezTo>
                    <a:pt x="2258674" y="937650"/>
                    <a:pt x="2372141" y="936380"/>
                    <a:pt x="2485608" y="937650"/>
                  </a:cubicBezTo>
                  <a:cubicBezTo>
                    <a:pt x="2569794" y="937650"/>
                    <a:pt x="2653979" y="940190"/>
                    <a:pt x="2738164" y="938920"/>
                  </a:cubicBezTo>
                  <a:cubicBezTo>
                    <a:pt x="2913856" y="938920"/>
                    <a:pt x="3089547" y="936380"/>
                    <a:pt x="3265238" y="937650"/>
                  </a:cubicBezTo>
                  <a:cubicBezTo>
                    <a:pt x="3532436" y="938920"/>
                    <a:pt x="3799633" y="942730"/>
                    <a:pt x="4066830" y="945270"/>
                  </a:cubicBezTo>
                  <a:cubicBezTo>
                    <a:pt x="4154675" y="946540"/>
                    <a:pt x="4242521" y="945270"/>
                    <a:pt x="4330367" y="944000"/>
                  </a:cubicBezTo>
                  <a:cubicBezTo>
                    <a:pt x="4407232" y="942730"/>
                    <a:pt x="4484097" y="942730"/>
                    <a:pt x="4555227" y="949080"/>
                  </a:cubicBezTo>
                  <a:cubicBezTo>
                    <a:pt x="4567928" y="951620"/>
                    <a:pt x="4576818" y="945270"/>
                    <a:pt x="4578088" y="931300"/>
                  </a:cubicBezTo>
                  <a:cubicBezTo>
                    <a:pt x="4579358" y="916060"/>
                    <a:pt x="4580628" y="900820"/>
                    <a:pt x="4580628" y="891823"/>
                  </a:cubicBezTo>
                  <a:cubicBezTo>
                    <a:pt x="4583168" y="869095"/>
                    <a:pt x="4585708" y="417880"/>
                    <a:pt x="4588247" y="395153"/>
                  </a:cubicBezTo>
                  <a:cubicBezTo>
                    <a:pt x="4589518" y="386462"/>
                    <a:pt x="4589518" y="377772"/>
                    <a:pt x="4589518" y="369751"/>
                  </a:cubicBezTo>
                  <a:cubicBezTo>
                    <a:pt x="4590788" y="347023"/>
                    <a:pt x="4592058" y="324295"/>
                    <a:pt x="4593328" y="300899"/>
                  </a:cubicBezTo>
                  <a:cubicBezTo>
                    <a:pt x="4594597" y="274160"/>
                    <a:pt x="4594597" y="248090"/>
                    <a:pt x="4594597" y="221351"/>
                  </a:cubicBezTo>
                  <a:cubicBezTo>
                    <a:pt x="4594597" y="212661"/>
                    <a:pt x="4595868" y="203971"/>
                    <a:pt x="4595868" y="195949"/>
                  </a:cubicBezTo>
                  <a:cubicBezTo>
                    <a:pt x="4595868" y="173890"/>
                    <a:pt x="4594597" y="152499"/>
                    <a:pt x="4595868" y="130440"/>
                  </a:cubicBezTo>
                  <a:cubicBezTo>
                    <a:pt x="4599678" y="107712"/>
                    <a:pt x="4603488" y="75625"/>
                    <a:pt x="4590788" y="38100"/>
                  </a:cubicBezTo>
                  <a:close/>
                </a:path>
              </a:pathLst>
            </a:custGeom>
            <a:solidFill>
              <a:srgbClr val="FFF5E8"/>
            </a:solidFill>
          </p:spPr>
          <p:txBody>
            <a:bodyPr/>
            <a:lstStyle/>
            <a:p>
              <a:endParaRPr lang="en-US"/>
            </a:p>
          </p:txBody>
        </p:sp>
      </p:grpSp>
      <p:grpSp>
        <p:nvGrpSpPr>
          <p:cNvPr id="21" name="Group 21"/>
          <p:cNvGrpSpPr/>
          <p:nvPr/>
        </p:nvGrpSpPr>
        <p:grpSpPr>
          <a:xfrm>
            <a:off x="12375126" y="1073787"/>
            <a:ext cx="5739115" cy="1168313"/>
            <a:chOff x="0" y="0"/>
            <a:chExt cx="4476927" cy="911369"/>
          </a:xfrm>
        </p:grpSpPr>
        <p:sp>
          <p:nvSpPr>
            <p:cNvPr id="22" name="Freeform 22"/>
            <p:cNvSpPr/>
            <p:nvPr/>
          </p:nvSpPr>
          <p:spPr>
            <a:xfrm>
              <a:off x="0" y="-3810"/>
              <a:ext cx="4480737" cy="916449"/>
            </a:xfrm>
            <a:custGeom>
              <a:avLst/>
              <a:gdLst/>
              <a:ahLst/>
              <a:cxnLst/>
              <a:rect l="l" t="t" r="r" b="b"/>
              <a:pathLst>
                <a:path w="4480737" h="916449">
                  <a:moveTo>
                    <a:pt x="4468037" y="38100"/>
                  </a:moveTo>
                  <a:cubicBezTo>
                    <a:pt x="4466767" y="34290"/>
                    <a:pt x="4466767" y="30480"/>
                    <a:pt x="4466767" y="25400"/>
                  </a:cubicBezTo>
                  <a:cubicBezTo>
                    <a:pt x="4466767" y="11430"/>
                    <a:pt x="4462957" y="6350"/>
                    <a:pt x="4448987" y="5080"/>
                  </a:cubicBezTo>
                  <a:cubicBezTo>
                    <a:pt x="4398861" y="3810"/>
                    <a:pt x="4313415" y="0"/>
                    <a:pt x="4231529" y="5080"/>
                  </a:cubicBezTo>
                  <a:cubicBezTo>
                    <a:pt x="4078438" y="12700"/>
                    <a:pt x="3928907" y="13970"/>
                    <a:pt x="3775816" y="13970"/>
                  </a:cubicBezTo>
                  <a:cubicBezTo>
                    <a:pt x="3544399" y="13970"/>
                    <a:pt x="3316543" y="10160"/>
                    <a:pt x="3085126" y="8890"/>
                  </a:cubicBezTo>
                  <a:cubicBezTo>
                    <a:pt x="2971197" y="7620"/>
                    <a:pt x="2860829" y="7620"/>
                    <a:pt x="2746901" y="8890"/>
                  </a:cubicBezTo>
                  <a:cubicBezTo>
                    <a:pt x="2622292" y="8890"/>
                    <a:pt x="2501243" y="11430"/>
                    <a:pt x="2376634" y="12700"/>
                  </a:cubicBezTo>
                  <a:cubicBezTo>
                    <a:pt x="2284068" y="13970"/>
                    <a:pt x="2195061" y="12700"/>
                    <a:pt x="2102494" y="16510"/>
                  </a:cubicBezTo>
                  <a:cubicBezTo>
                    <a:pt x="2009928" y="20320"/>
                    <a:pt x="1607618" y="20320"/>
                    <a:pt x="1515052" y="19050"/>
                  </a:cubicBezTo>
                  <a:cubicBezTo>
                    <a:pt x="1458087" y="17780"/>
                    <a:pt x="1272954" y="21590"/>
                    <a:pt x="1215990" y="21590"/>
                  </a:cubicBezTo>
                  <a:cubicBezTo>
                    <a:pt x="1141224" y="21590"/>
                    <a:pt x="1062899" y="22860"/>
                    <a:pt x="988133" y="21590"/>
                  </a:cubicBezTo>
                  <a:cubicBezTo>
                    <a:pt x="899127" y="20320"/>
                    <a:pt x="810120" y="19050"/>
                    <a:pt x="721114" y="25400"/>
                  </a:cubicBezTo>
                  <a:cubicBezTo>
                    <a:pt x="632107" y="31750"/>
                    <a:pt x="543101" y="31750"/>
                    <a:pt x="454094" y="29210"/>
                  </a:cubicBezTo>
                  <a:cubicBezTo>
                    <a:pt x="361528" y="26670"/>
                    <a:pt x="272521" y="25400"/>
                    <a:pt x="179954" y="24130"/>
                  </a:cubicBezTo>
                  <a:cubicBezTo>
                    <a:pt x="122990" y="21590"/>
                    <a:pt x="62466" y="20320"/>
                    <a:pt x="39370" y="20320"/>
                  </a:cubicBezTo>
                  <a:cubicBezTo>
                    <a:pt x="26670" y="19050"/>
                    <a:pt x="13970" y="17780"/>
                    <a:pt x="0" y="16510"/>
                  </a:cubicBezTo>
                  <a:cubicBezTo>
                    <a:pt x="0" y="24130"/>
                    <a:pt x="0" y="29210"/>
                    <a:pt x="0" y="33020"/>
                  </a:cubicBezTo>
                  <a:cubicBezTo>
                    <a:pt x="7620" y="81062"/>
                    <a:pt x="3810" y="120115"/>
                    <a:pt x="2540" y="150846"/>
                  </a:cubicBezTo>
                  <a:cubicBezTo>
                    <a:pt x="1270" y="172613"/>
                    <a:pt x="2540" y="193740"/>
                    <a:pt x="2540" y="215508"/>
                  </a:cubicBezTo>
                  <a:cubicBezTo>
                    <a:pt x="3810" y="235355"/>
                    <a:pt x="5080" y="255201"/>
                    <a:pt x="6350" y="275048"/>
                  </a:cubicBezTo>
                  <a:cubicBezTo>
                    <a:pt x="7620" y="294254"/>
                    <a:pt x="6350" y="313461"/>
                    <a:pt x="7620" y="332667"/>
                  </a:cubicBezTo>
                  <a:cubicBezTo>
                    <a:pt x="8890" y="362117"/>
                    <a:pt x="10160" y="391567"/>
                    <a:pt x="11430" y="421017"/>
                  </a:cubicBezTo>
                  <a:cubicBezTo>
                    <a:pt x="11430" y="431901"/>
                    <a:pt x="11430" y="853164"/>
                    <a:pt x="11430" y="864047"/>
                  </a:cubicBezTo>
                  <a:cubicBezTo>
                    <a:pt x="11430" y="880889"/>
                    <a:pt x="15240" y="884699"/>
                    <a:pt x="31750" y="888509"/>
                  </a:cubicBezTo>
                  <a:cubicBezTo>
                    <a:pt x="43180" y="891049"/>
                    <a:pt x="54610" y="893589"/>
                    <a:pt x="76707" y="894859"/>
                  </a:cubicBezTo>
                  <a:cubicBezTo>
                    <a:pt x="222678" y="896129"/>
                    <a:pt x="368648" y="897399"/>
                    <a:pt x="514619" y="897399"/>
                  </a:cubicBezTo>
                  <a:cubicBezTo>
                    <a:pt x="546661" y="897399"/>
                    <a:pt x="578704" y="897399"/>
                    <a:pt x="610746" y="897399"/>
                  </a:cubicBezTo>
                  <a:cubicBezTo>
                    <a:pt x="713993" y="898669"/>
                    <a:pt x="813681" y="902479"/>
                    <a:pt x="916928" y="899939"/>
                  </a:cubicBezTo>
                  <a:cubicBezTo>
                    <a:pt x="1027296" y="897399"/>
                    <a:pt x="1141225" y="898669"/>
                    <a:pt x="1251593" y="899939"/>
                  </a:cubicBezTo>
                  <a:cubicBezTo>
                    <a:pt x="1383322" y="901209"/>
                    <a:pt x="1956524" y="901209"/>
                    <a:pt x="2088254" y="901209"/>
                  </a:cubicBezTo>
                  <a:cubicBezTo>
                    <a:pt x="2198622" y="902479"/>
                    <a:pt x="2308989" y="901209"/>
                    <a:pt x="2419358" y="902479"/>
                  </a:cubicBezTo>
                  <a:cubicBezTo>
                    <a:pt x="2501244" y="902479"/>
                    <a:pt x="2583129" y="905019"/>
                    <a:pt x="2665015" y="903749"/>
                  </a:cubicBezTo>
                  <a:cubicBezTo>
                    <a:pt x="2835908" y="903749"/>
                    <a:pt x="3006800" y="901209"/>
                    <a:pt x="3177693" y="902479"/>
                  </a:cubicBezTo>
                  <a:cubicBezTo>
                    <a:pt x="3437592" y="903749"/>
                    <a:pt x="3697491" y="907559"/>
                    <a:pt x="3957389" y="910099"/>
                  </a:cubicBezTo>
                  <a:cubicBezTo>
                    <a:pt x="4042835" y="911369"/>
                    <a:pt x="4128282" y="910099"/>
                    <a:pt x="4213728" y="908829"/>
                  </a:cubicBezTo>
                  <a:cubicBezTo>
                    <a:pt x="4288494" y="907559"/>
                    <a:pt x="4363259" y="907559"/>
                    <a:pt x="4432477" y="913909"/>
                  </a:cubicBezTo>
                  <a:cubicBezTo>
                    <a:pt x="4445177" y="916449"/>
                    <a:pt x="4454067" y="910099"/>
                    <a:pt x="4455337" y="896129"/>
                  </a:cubicBezTo>
                  <a:cubicBezTo>
                    <a:pt x="4456607" y="880889"/>
                    <a:pt x="4457877" y="865649"/>
                    <a:pt x="4457877" y="857005"/>
                  </a:cubicBezTo>
                  <a:cubicBezTo>
                    <a:pt x="4460417" y="835238"/>
                    <a:pt x="4462957" y="403091"/>
                    <a:pt x="4465497" y="381324"/>
                  </a:cubicBezTo>
                  <a:cubicBezTo>
                    <a:pt x="4466767" y="373001"/>
                    <a:pt x="4466767" y="364678"/>
                    <a:pt x="4466767" y="356996"/>
                  </a:cubicBezTo>
                  <a:cubicBezTo>
                    <a:pt x="4468037" y="335228"/>
                    <a:pt x="4469307" y="313461"/>
                    <a:pt x="4470577" y="291053"/>
                  </a:cubicBezTo>
                  <a:cubicBezTo>
                    <a:pt x="4471847" y="265445"/>
                    <a:pt x="4471847" y="240476"/>
                    <a:pt x="4471847" y="214868"/>
                  </a:cubicBezTo>
                  <a:cubicBezTo>
                    <a:pt x="4471847" y="206545"/>
                    <a:pt x="4473117" y="198222"/>
                    <a:pt x="4473117" y="190539"/>
                  </a:cubicBezTo>
                  <a:cubicBezTo>
                    <a:pt x="4473117" y="169412"/>
                    <a:pt x="4471847" y="148925"/>
                    <a:pt x="4473117" y="127798"/>
                  </a:cubicBezTo>
                  <a:cubicBezTo>
                    <a:pt x="4476927" y="106031"/>
                    <a:pt x="4480737" y="75300"/>
                    <a:pt x="4468037" y="38100"/>
                  </a:cubicBezTo>
                  <a:close/>
                </a:path>
              </a:pathLst>
            </a:custGeom>
            <a:solidFill>
              <a:srgbClr val="FFF5E8"/>
            </a:solidFill>
          </p:spPr>
          <p:txBody>
            <a:bodyPr/>
            <a:lstStyle/>
            <a:p>
              <a:endParaRPr lang="en-US"/>
            </a:p>
          </p:txBody>
        </p:sp>
      </p:grpSp>
      <p:sp>
        <p:nvSpPr>
          <p:cNvPr id="23" name="Freeform 23"/>
          <p:cNvSpPr/>
          <p:nvPr/>
        </p:nvSpPr>
        <p:spPr>
          <a:xfrm>
            <a:off x="134805" y="2385951"/>
            <a:ext cx="4451638" cy="3183766"/>
          </a:xfrm>
          <a:custGeom>
            <a:avLst/>
            <a:gdLst/>
            <a:ahLst/>
            <a:cxnLst/>
            <a:rect l="l" t="t" r="r" b="b"/>
            <a:pathLst>
              <a:path w="4451638" h="3183766">
                <a:moveTo>
                  <a:pt x="0" y="0"/>
                </a:moveTo>
                <a:lnTo>
                  <a:pt x="4451638" y="0"/>
                </a:lnTo>
                <a:lnTo>
                  <a:pt x="4451638" y="3183766"/>
                </a:lnTo>
                <a:lnTo>
                  <a:pt x="0" y="3183766"/>
                </a:lnTo>
                <a:lnTo>
                  <a:pt x="0" y="0"/>
                </a:lnTo>
                <a:close/>
              </a:path>
            </a:pathLst>
          </a:custGeom>
          <a:blipFill>
            <a:blip r:embed="rId2"/>
            <a:stretch>
              <a:fillRect/>
            </a:stretch>
          </a:blipFill>
        </p:spPr>
        <p:txBody>
          <a:bodyPr/>
          <a:lstStyle/>
          <a:p>
            <a:endParaRPr lang="en-US"/>
          </a:p>
        </p:txBody>
      </p:sp>
      <p:sp>
        <p:nvSpPr>
          <p:cNvPr id="24" name="Freeform 24"/>
          <p:cNvSpPr/>
          <p:nvPr/>
        </p:nvSpPr>
        <p:spPr>
          <a:xfrm>
            <a:off x="134805" y="5600427"/>
            <a:ext cx="4451638" cy="3334213"/>
          </a:xfrm>
          <a:custGeom>
            <a:avLst/>
            <a:gdLst/>
            <a:ahLst/>
            <a:cxnLst/>
            <a:rect l="l" t="t" r="r" b="b"/>
            <a:pathLst>
              <a:path w="4451638" h="3334213">
                <a:moveTo>
                  <a:pt x="0" y="0"/>
                </a:moveTo>
                <a:lnTo>
                  <a:pt x="4451638" y="0"/>
                </a:lnTo>
                <a:lnTo>
                  <a:pt x="4451638" y="3334213"/>
                </a:lnTo>
                <a:lnTo>
                  <a:pt x="0" y="3334213"/>
                </a:lnTo>
                <a:lnTo>
                  <a:pt x="0" y="0"/>
                </a:lnTo>
                <a:close/>
              </a:path>
            </a:pathLst>
          </a:custGeom>
          <a:blipFill>
            <a:blip r:embed="rId3"/>
            <a:stretch>
              <a:fillRect l="-1002" t="-18" b="-18"/>
            </a:stretch>
          </a:blipFill>
        </p:spPr>
        <p:txBody>
          <a:bodyPr/>
          <a:lstStyle/>
          <a:p>
            <a:endParaRPr lang="en-US"/>
          </a:p>
        </p:txBody>
      </p:sp>
      <p:sp>
        <p:nvSpPr>
          <p:cNvPr id="25" name="Freeform 25"/>
          <p:cNvSpPr/>
          <p:nvPr/>
        </p:nvSpPr>
        <p:spPr>
          <a:xfrm>
            <a:off x="5499887" y="2532612"/>
            <a:ext cx="5038354" cy="2822870"/>
          </a:xfrm>
          <a:custGeom>
            <a:avLst/>
            <a:gdLst/>
            <a:ahLst/>
            <a:cxnLst/>
            <a:rect l="l" t="t" r="r" b="b"/>
            <a:pathLst>
              <a:path w="5038354" h="2822870">
                <a:moveTo>
                  <a:pt x="0" y="0"/>
                </a:moveTo>
                <a:lnTo>
                  <a:pt x="5038354" y="0"/>
                </a:lnTo>
                <a:lnTo>
                  <a:pt x="5038354" y="2822870"/>
                </a:lnTo>
                <a:lnTo>
                  <a:pt x="0" y="2822870"/>
                </a:lnTo>
                <a:lnTo>
                  <a:pt x="0" y="0"/>
                </a:lnTo>
                <a:close/>
              </a:path>
            </a:pathLst>
          </a:custGeom>
          <a:blipFill>
            <a:blip r:embed="rId4"/>
            <a:stretch>
              <a:fillRect l="-331" t="-32986" r="-331"/>
            </a:stretch>
          </a:blipFill>
        </p:spPr>
        <p:txBody>
          <a:bodyPr/>
          <a:lstStyle/>
          <a:p>
            <a:endParaRPr lang="en-US"/>
          </a:p>
        </p:txBody>
      </p:sp>
      <p:sp>
        <p:nvSpPr>
          <p:cNvPr id="26" name="Freeform 26"/>
          <p:cNvSpPr/>
          <p:nvPr/>
        </p:nvSpPr>
        <p:spPr>
          <a:xfrm>
            <a:off x="5623042" y="5630581"/>
            <a:ext cx="5092633" cy="2739475"/>
          </a:xfrm>
          <a:custGeom>
            <a:avLst/>
            <a:gdLst/>
            <a:ahLst/>
            <a:cxnLst/>
            <a:rect l="l" t="t" r="r" b="b"/>
            <a:pathLst>
              <a:path w="5092633" h="2739475">
                <a:moveTo>
                  <a:pt x="0" y="0"/>
                </a:moveTo>
                <a:lnTo>
                  <a:pt x="5092633" y="0"/>
                </a:lnTo>
                <a:lnTo>
                  <a:pt x="5092633" y="2739475"/>
                </a:lnTo>
                <a:lnTo>
                  <a:pt x="0" y="2739475"/>
                </a:lnTo>
                <a:lnTo>
                  <a:pt x="0" y="0"/>
                </a:lnTo>
                <a:close/>
              </a:path>
            </a:pathLst>
          </a:custGeom>
          <a:blipFill>
            <a:blip r:embed="rId4"/>
            <a:stretch>
              <a:fillRect l="-331" t="-34356" r="-331" b="-4154"/>
            </a:stretch>
          </a:blipFill>
        </p:spPr>
        <p:txBody>
          <a:bodyPr/>
          <a:lstStyle/>
          <a:p>
            <a:endParaRPr lang="en-US"/>
          </a:p>
        </p:txBody>
      </p:sp>
      <p:sp>
        <p:nvSpPr>
          <p:cNvPr id="27" name="Freeform 27"/>
          <p:cNvSpPr/>
          <p:nvPr/>
        </p:nvSpPr>
        <p:spPr>
          <a:xfrm>
            <a:off x="12141153" y="2486767"/>
            <a:ext cx="4726299" cy="2822870"/>
          </a:xfrm>
          <a:custGeom>
            <a:avLst/>
            <a:gdLst/>
            <a:ahLst/>
            <a:cxnLst/>
            <a:rect l="l" t="t" r="r" b="b"/>
            <a:pathLst>
              <a:path w="4726299" h="2822870">
                <a:moveTo>
                  <a:pt x="0" y="0"/>
                </a:moveTo>
                <a:lnTo>
                  <a:pt x="4726299" y="0"/>
                </a:lnTo>
                <a:lnTo>
                  <a:pt x="4726299" y="2822870"/>
                </a:lnTo>
                <a:lnTo>
                  <a:pt x="0" y="2822870"/>
                </a:lnTo>
                <a:lnTo>
                  <a:pt x="0" y="0"/>
                </a:lnTo>
                <a:close/>
              </a:path>
            </a:pathLst>
          </a:custGeom>
          <a:blipFill>
            <a:blip r:embed="rId4"/>
            <a:stretch>
              <a:fillRect l="-3654" t="-32986" r="-3654"/>
            </a:stretch>
          </a:blipFill>
        </p:spPr>
        <p:txBody>
          <a:bodyPr/>
          <a:lstStyle/>
          <a:p>
            <a:endParaRPr lang="en-US"/>
          </a:p>
        </p:txBody>
      </p:sp>
      <p:sp>
        <p:nvSpPr>
          <p:cNvPr id="28" name="Freeform 28"/>
          <p:cNvSpPr/>
          <p:nvPr/>
        </p:nvSpPr>
        <p:spPr>
          <a:xfrm>
            <a:off x="12871566" y="5554304"/>
            <a:ext cx="3466852" cy="2815753"/>
          </a:xfrm>
          <a:custGeom>
            <a:avLst/>
            <a:gdLst/>
            <a:ahLst/>
            <a:cxnLst/>
            <a:rect l="l" t="t" r="r" b="b"/>
            <a:pathLst>
              <a:path w="3466852" h="2815753">
                <a:moveTo>
                  <a:pt x="0" y="0"/>
                </a:moveTo>
                <a:lnTo>
                  <a:pt x="3466853" y="0"/>
                </a:lnTo>
                <a:lnTo>
                  <a:pt x="3466853" y="2815752"/>
                </a:lnTo>
                <a:lnTo>
                  <a:pt x="0" y="2815752"/>
                </a:lnTo>
                <a:lnTo>
                  <a:pt x="0" y="0"/>
                </a:lnTo>
                <a:close/>
              </a:path>
            </a:pathLst>
          </a:custGeom>
          <a:blipFill>
            <a:blip r:embed="rId5"/>
            <a:stretch>
              <a:fillRect l="-688" r="-688"/>
            </a:stretch>
          </a:blipFill>
        </p:spPr>
        <p:txBody>
          <a:bodyPr/>
          <a:lstStyle/>
          <a:p>
            <a:endParaRPr lang="en-US"/>
          </a:p>
        </p:txBody>
      </p:sp>
      <p:sp>
        <p:nvSpPr>
          <p:cNvPr id="29" name="TextBox 29"/>
          <p:cNvSpPr txBox="1"/>
          <p:nvPr/>
        </p:nvSpPr>
        <p:spPr>
          <a:xfrm>
            <a:off x="-1580643" y="85725"/>
            <a:ext cx="9688310" cy="521986"/>
          </a:xfrm>
          <a:prstGeom prst="rect">
            <a:avLst/>
          </a:prstGeom>
        </p:spPr>
        <p:txBody>
          <a:bodyPr lIns="0" tIns="0" rIns="0" bIns="0" rtlCol="0" anchor="t">
            <a:spAutoFit/>
          </a:bodyPr>
          <a:lstStyle/>
          <a:p>
            <a:pPr algn="ctr">
              <a:lnSpc>
                <a:spcPts val="3840"/>
              </a:lnSpc>
            </a:pPr>
            <a:r>
              <a:rPr lang="en-US" sz="4000" b="1">
                <a:solidFill>
                  <a:srgbClr val="18253B"/>
                </a:solidFill>
                <a:latin typeface="Livvic Bold"/>
                <a:ea typeface="Livvic Bold"/>
                <a:cs typeface="Livvic Bold"/>
                <a:sym typeface="Livvic Bold"/>
              </a:rPr>
              <a:t>Random Forest Classifier</a:t>
            </a:r>
          </a:p>
        </p:txBody>
      </p:sp>
      <p:sp>
        <p:nvSpPr>
          <p:cNvPr id="30" name="TextBox 30"/>
          <p:cNvSpPr txBox="1"/>
          <p:nvPr/>
        </p:nvSpPr>
        <p:spPr>
          <a:xfrm>
            <a:off x="245218" y="1160434"/>
            <a:ext cx="5377824" cy="895341"/>
          </a:xfrm>
          <a:prstGeom prst="rect">
            <a:avLst/>
          </a:prstGeom>
        </p:spPr>
        <p:txBody>
          <a:bodyPr lIns="0" tIns="0" rIns="0" bIns="0" rtlCol="0" anchor="t">
            <a:spAutoFit/>
          </a:bodyPr>
          <a:lstStyle/>
          <a:p>
            <a:pPr marL="0" lvl="1" indent="0" algn="l">
              <a:lnSpc>
                <a:spcPts val="2410"/>
              </a:lnSpc>
              <a:spcBef>
                <a:spcPct val="0"/>
              </a:spcBef>
            </a:pPr>
            <a:r>
              <a:rPr lang="en-US" sz="2008" spc="-20">
                <a:solidFill>
                  <a:srgbClr val="512F1C"/>
                </a:solidFill>
                <a:latin typeface="Barlow Condensed"/>
                <a:ea typeface="Barlow Condensed"/>
                <a:cs typeface="Barlow Condensed"/>
                <a:sym typeface="Barlow Condensed"/>
              </a:rPr>
              <a:t>A Random Forest Classifier creates multiple decision trees from different subsets of data and features, making it a robust ensemble method that reduces overfitting.</a:t>
            </a:r>
          </a:p>
        </p:txBody>
      </p:sp>
      <p:sp>
        <p:nvSpPr>
          <p:cNvPr id="31" name="TextBox 31"/>
          <p:cNvSpPr txBox="1"/>
          <p:nvPr/>
        </p:nvSpPr>
        <p:spPr>
          <a:xfrm>
            <a:off x="6363689" y="1150909"/>
            <a:ext cx="5777464" cy="885760"/>
          </a:xfrm>
          <a:prstGeom prst="rect">
            <a:avLst/>
          </a:prstGeom>
        </p:spPr>
        <p:txBody>
          <a:bodyPr lIns="0" tIns="0" rIns="0" bIns="0" rtlCol="0" anchor="t">
            <a:spAutoFit/>
          </a:bodyPr>
          <a:lstStyle/>
          <a:p>
            <a:pPr marL="0" lvl="1" indent="0" algn="l">
              <a:lnSpc>
                <a:spcPts val="2358"/>
              </a:lnSpc>
              <a:spcBef>
                <a:spcPct val="0"/>
              </a:spcBef>
            </a:pPr>
            <a:r>
              <a:rPr lang="en-US" sz="1965" spc="-19">
                <a:solidFill>
                  <a:srgbClr val="512F1C"/>
                </a:solidFill>
                <a:latin typeface="Barlow Condensed"/>
                <a:ea typeface="Barlow Condensed"/>
                <a:cs typeface="Barlow Condensed"/>
                <a:sym typeface="Barlow Condensed"/>
              </a:rPr>
              <a:t>Each tree "votes" on the predicted class, and the final classification is based on the majority vote across all trees, improving accuracy and reliability.</a:t>
            </a:r>
          </a:p>
        </p:txBody>
      </p:sp>
      <p:sp>
        <p:nvSpPr>
          <p:cNvPr id="32" name="TextBox 32"/>
          <p:cNvSpPr txBox="1"/>
          <p:nvPr/>
        </p:nvSpPr>
        <p:spPr>
          <a:xfrm>
            <a:off x="12375126" y="1064262"/>
            <a:ext cx="5646993" cy="1177838"/>
          </a:xfrm>
          <a:prstGeom prst="rect">
            <a:avLst/>
          </a:prstGeom>
        </p:spPr>
        <p:txBody>
          <a:bodyPr lIns="0" tIns="0" rIns="0" bIns="0" rtlCol="0" anchor="t">
            <a:spAutoFit/>
          </a:bodyPr>
          <a:lstStyle/>
          <a:p>
            <a:pPr marL="0" lvl="1" indent="0" algn="l">
              <a:lnSpc>
                <a:spcPts val="2358"/>
              </a:lnSpc>
              <a:spcBef>
                <a:spcPct val="0"/>
              </a:spcBef>
            </a:pPr>
            <a:r>
              <a:rPr lang="en-US" sz="1965" spc="-19">
                <a:solidFill>
                  <a:srgbClr val="512F1C"/>
                </a:solidFill>
                <a:latin typeface="Barlow Condensed"/>
                <a:ea typeface="Barlow Condensed"/>
                <a:cs typeface="Barlow Condensed"/>
                <a:sym typeface="Barlow Condensed"/>
              </a:rPr>
              <a:t>Random Forests handle large datasets well, provide feature importance, and are less prone to overfitting, but they can be computationally expensive and harder to interpret than individual trees.</a:t>
            </a:r>
          </a:p>
        </p:txBody>
      </p:sp>
      <p:sp>
        <p:nvSpPr>
          <p:cNvPr id="33" name="TextBox 33"/>
          <p:cNvSpPr txBox="1"/>
          <p:nvPr/>
        </p:nvSpPr>
        <p:spPr>
          <a:xfrm>
            <a:off x="6363689" y="5765057"/>
            <a:ext cx="4097587" cy="2337809"/>
          </a:xfrm>
          <a:prstGeom prst="rect">
            <a:avLst/>
          </a:prstGeom>
        </p:spPr>
        <p:txBody>
          <a:bodyPr lIns="0" tIns="0" rIns="0" bIns="0" rtlCol="0" anchor="t">
            <a:spAutoFit/>
          </a:bodyPr>
          <a:lstStyle/>
          <a:p>
            <a:pPr algn="ctr">
              <a:lnSpc>
                <a:spcPts val="2691"/>
              </a:lnSpc>
            </a:pPr>
            <a:r>
              <a:rPr lang="en-US" sz="2054">
                <a:solidFill>
                  <a:srgbClr val="000000"/>
                </a:solidFill>
                <a:latin typeface="Dekko"/>
                <a:ea typeface="Dekko"/>
                <a:cs typeface="Dekko"/>
                <a:sym typeface="Dekko"/>
              </a:rPr>
              <a:t>Gini vs. Entropy Criteria: For both gini and entropy criteria, training accuracy initially increased, then leveled off, while testing accuracy peaked around 1000 estimators before decreasing, likely due to noise capture in larger models.</a:t>
            </a:r>
          </a:p>
        </p:txBody>
      </p:sp>
      <p:sp>
        <p:nvSpPr>
          <p:cNvPr id="34" name="TextBox 34"/>
          <p:cNvSpPr txBox="1"/>
          <p:nvPr/>
        </p:nvSpPr>
        <p:spPr>
          <a:xfrm>
            <a:off x="12705048" y="2793474"/>
            <a:ext cx="3799888" cy="1727820"/>
          </a:xfrm>
          <a:prstGeom prst="rect">
            <a:avLst/>
          </a:prstGeom>
        </p:spPr>
        <p:txBody>
          <a:bodyPr lIns="0" tIns="0" rIns="0" bIns="0" rtlCol="0" anchor="t">
            <a:spAutoFit/>
          </a:bodyPr>
          <a:lstStyle/>
          <a:p>
            <a:pPr algn="ctr">
              <a:lnSpc>
                <a:spcPts val="2778"/>
              </a:lnSpc>
            </a:pPr>
            <a:r>
              <a:rPr lang="en-US" sz="2121">
                <a:solidFill>
                  <a:srgbClr val="000000"/>
                </a:solidFill>
                <a:latin typeface="Dekko"/>
                <a:ea typeface="Dekko"/>
                <a:cs typeface="Dekko"/>
                <a:sym typeface="Dekko"/>
              </a:rPr>
              <a:t>Robustness to Outliers: RFC was applied without outlier removal since its ensemble approach minimizes the impact of outliers by averaging across multiple trees.</a:t>
            </a:r>
          </a:p>
        </p:txBody>
      </p:sp>
      <p:sp>
        <p:nvSpPr>
          <p:cNvPr id="35" name="TextBox 35"/>
          <p:cNvSpPr txBox="1"/>
          <p:nvPr/>
        </p:nvSpPr>
        <p:spPr>
          <a:xfrm>
            <a:off x="6033087" y="2793474"/>
            <a:ext cx="4205971" cy="2043901"/>
          </a:xfrm>
          <a:prstGeom prst="rect">
            <a:avLst/>
          </a:prstGeom>
        </p:spPr>
        <p:txBody>
          <a:bodyPr lIns="0" tIns="0" rIns="0" bIns="0" rtlCol="0" anchor="t">
            <a:spAutoFit/>
          </a:bodyPr>
          <a:lstStyle/>
          <a:p>
            <a:pPr algn="ctr">
              <a:lnSpc>
                <a:spcPts val="2340"/>
              </a:lnSpc>
            </a:pPr>
            <a:r>
              <a:rPr lang="en-US" sz="1786">
                <a:solidFill>
                  <a:srgbClr val="000000"/>
                </a:solidFill>
                <a:latin typeface="Dekko"/>
                <a:ea typeface="Dekko"/>
                <a:cs typeface="Dekko"/>
                <a:sym typeface="Dekko"/>
              </a:rPr>
              <a:t>Default and Tuned Performance: The RFC with default parameters achieved an accuracy of 84.26%. Using GridSearchCV, the optimal configuration with gini criterion, 100 estimators, and max depth of 20 yielded a accuracy score of 83.74 on test data.</a:t>
            </a:r>
          </a:p>
          <a:p>
            <a:pPr algn="ctr">
              <a:lnSpc>
                <a:spcPts val="2340"/>
              </a:lnSpc>
            </a:pPr>
            <a:endParaRPr lang="en-US" sz="1786">
              <a:solidFill>
                <a:srgbClr val="000000"/>
              </a:solidFill>
              <a:latin typeface="Dekko"/>
              <a:ea typeface="Dekko"/>
              <a:cs typeface="Dekko"/>
              <a:sym typeface="Dekk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65349"/>
            <a:ext cx="18288000" cy="1321651"/>
            <a:chOff x="0" y="0"/>
            <a:chExt cx="4816593" cy="348089"/>
          </a:xfrm>
        </p:grpSpPr>
        <p:sp>
          <p:nvSpPr>
            <p:cNvPr id="3" name="Freeform 3"/>
            <p:cNvSpPr/>
            <p:nvPr/>
          </p:nvSpPr>
          <p:spPr>
            <a:xfrm>
              <a:off x="0" y="0"/>
              <a:ext cx="4816592" cy="348089"/>
            </a:xfrm>
            <a:custGeom>
              <a:avLst/>
              <a:gdLst/>
              <a:ahLst/>
              <a:cxnLst/>
              <a:rect l="l" t="t" r="r" b="b"/>
              <a:pathLst>
                <a:path w="4816592" h="348089">
                  <a:moveTo>
                    <a:pt x="0" y="0"/>
                  </a:moveTo>
                  <a:lnTo>
                    <a:pt x="4816592" y="0"/>
                  </a:lnTo>
                  <a:lnTo>
                    <a:pt x="4816592" y="348089"/>
                  </a:lnTo>
                  <a:lnTo>
                    <a:pt x="0" y="348089"/>
                  </a:lnTo>
                  <a:close/>
                </a:path>
              </a:pathLst>
            </a:custGeom>
            <a:solidFill>
              <a:srgbClr val="FF6A48"/>
            </a:solidFill>
          </p:spPr>
          <p:txBody>
            <a:bodyPr/>
            <a:lstStyle/>
            <a:p>
              <a:endParaRPr lang="en-US"/>
            </a:p>
          </p:txBody>
        </p:sp>
        <p:sp>
          <p:nvSpPr>
            <p:cNvPr id="4" name="TextBox 4"/>
            <p:cNvSpPr txBox="1"/>
            <p:nvPr/>
          </p:nvSpPr>
          <p:spPr>
            <a:xfrm>
              <a:off x="0" y="-38100"/>
              <a:ext cx="4816593" cy="3861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98394" y="1674347"/>
            <a:ext cx="4251162" cy="5060278"/>
            <a:chOff x="0" y="0"/>
            <a:chExt cx="1350844" cy="1607948"/>
          </a:xfrm>
        </p:grpSpPr>
        <p:sp>
          <p:nvSpPr>
            <p:cNvPr id="6" name="Freeform 6"/>
            <p:cNvSpPr/>
            <p:nvPr/>
          </p:nvSpPr>
          <p:spPr>
            <a:xfrm>
              <a:off x="0" y="0"/>
              <a:ext cx="1350844" cy="1607948"/>
            </a:xfrm>
            <a:custGeom>
              <a:avLst/>
              <a:gdLst/>
              <a:ahLst/>
              <a:cxnLst/>
              <a:rect l="l" t="t" r="r" b="b"/>
              <a:pathLst>
                <a:path w="1350844" h="1607948">
                  <a:moveTo>
                    <a:pt x="0" y="0"/>
                  </a:moveTo>
                  <a:lnTo>
                    <a:pt x="1350844" y="0"/>
                  </a:lnTo>
                  <a:lnTo>
                    <a:pt x="1350844" y="1607948"/>
                  </a:lnTo>
                  <a:lnTo>
                    <a:pt x="0" y="1607948"/>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47625"/>
              <a:ext cx="1350844" cy="1655573"/>
            </a:xfrm>
            <a:prstGeom prst="rect">
              <a:avLst/>
            </a:prstGeom>
          </p:spPr>
          <p:txBody>
            <a:bodyPr lIns="50800" tIns="50800" rIns="50800" bIns="50800" rtlCol="0" anchor="ctr"/>
            <a:lstStyle/>
            <a:p>
              <a:pPr algn="ctr">
                <a:lnSpc>
                  <a:spcPts val="3210"/>
                </a:lnSpc>
              </a:pPr>
              <a:endParaRPr/>
            </a:p>
          </p:txBody>
        </p:sp>
      </p:grpSp>
      <p:grpSp>
        <p:nvGrpSpPr>
          <p:cNvPr id="8" name="Group 8"/>
          <p:cNvGrpSpPr/>
          <p:nvPr/>
        </p:nvGrpSpPr>
        <p:grpSpPr>
          <a:xfrm>
            <a:off x="1017764" y="1856287"/>
            <a:ext cx="3789003" cy="797936"/>
            <a:chOff x="0" y="0"/>
            <a:chExt cx="1203989" cy="253551"/>
          </a:xfrm>
        </p:grpSpPr>
        <p:sp>
          <p:nvSpPr>
            <p:cNvPr id="9" name="Freeform 9"/>
            <p:cNvSpPr/>
            <p:nvPr/>
          </p:nvSpPr>
          <p:spPr>
            <a:xfrm>
              <a:off x="0" y="0"/>
              <a:ext cx="1203989" cy="253551"/>
            </a:xfrm>
            <a:custGeom>
              <a:avLst/>
              <a:gdLst/>
              <a:ahLst/>
              <a:cxnLst/>
              <a:rect l="l" t="t" r="r" b="b"/>
              <a:pathLst>
                <a:path w="1203989" h="253551">
                  <a:moveTo>
                    <a:pt x="126776" y="0"/>
                  </a:moveTo>
                  <a:lnTo>
                    <a:pt x="1077214" y="0"/>
                  </a:lnTo>
                  <a:cubicBezTo>
                    <a:pt x="1110837" y="0"/>
                    <a:pt x="1143082" y="13357"/>
                    <a:pt x="1166857" y="37132"/>
                  </a:cubicBezTo>
                  <a:cubicBezTo>
                    <a:pt x="1190633" y="60907"/>
                    <a:pt x="1203989" y="93153"/>
                    <a:pt x="1203989" y="126776"/>
                  </a:cubicBezTo>
                  <a:lnTo>
                    <a:pt x="1203989" y="126776"/>
                  </a:lnTo>
                  <a:cubicBezTo>
                    <a:pt x="1203989" y="196792"/>
                    <a:pt x="1147230" y="253551"/>
                    <a:pt x="1077214" y="253551"/>
                  </a:cubicBezTo>
                  <a:lnTo>
                    <a:pt x="126776" y="253551"/>
                  </a:lnTo>
                  <a:cubicBezTo>
                    <a:pt x="93153" y="253551"/>
                    <a:pt x="60907" y="240194"/>
                    <a:pt x="37132" y="216419"/>
                  </a:cubicBezTo>
                  <a:cubicBezTo>
                    <a:pt x="13357" y="192644"/>
                    <a:pt x="0" y="160399"/>
                    <a:pt x="0" y="126776"/>
                  </a:cubicBezTo>
                  <a:lnTo>
                    <a:pt x="0" y="126776"/>
                  </a:lnTo>
                  <a:cubicBezTo>
                    <a:pt x="0" y="93153"/>
                    <a:pt x="13357" y="60907"/>
                    <a:pt x="37132" y="37132"/>
                  </a:cubicBezTo>
                  <a:cubicBezTo>
                    <a:pt x="60907" y="13357"/>
                    <a:pt x="93153" y="0"/>
                    <a:pt x="126776" y="0"/>
                  </a:cubicBezTo>
                  <a:close/>
                </a:path>
              </a:pathLst>
            </a:custGeom>
            <a:solidFill>
              <a:srgbClr val="000000"/>
            </a:solidFill>
            <a:ln w="38100" cap="rnd">
              <a:solidFill>
                <a:srgbClr val="000000"/>
              </a:solidFill>
              <a:prstDash val="solid"/>
              <a:round/>
            </a:ln>
          </p:spPr>
          <p:txBody>
            <a:bodyPr/>
            <a:lstStyle/>
            <a:p>
              <a:endParaRPr lang="en-US"/>
            </a:p>
          </p:txBody>
        </p:sp>
        <p:sp>
          <p:nvSpPr>
            <p:cNvPr id="10" name="TextBox 10"/>
            <p:cNvSpPr txBox="1"/>
            <p:nvPr/>
          </p:nvSpPr>
          <p:spPr>
            <a:xfrm>
              <a:off x="0" y="-47625"/>
              <a:ext cx="1203989" cy="301176"/>
            </a:xfrm>
            <a:prstGeom prst="rect">
              <a:avLst/>
            </a:prstGeom>
          </p:spPr>
          <p:txBody>
            <a:bodyPr lIns="50800" tIns="50800" rIns="50800" bIns="50800" rtlCol="0" anchor="ctr"/>
            <a:lstStyle/>
            <a:p>
              <a:pPr algn="ctr">
                <a:lnSpc>
                  <a:spcPts val="3210"/>
                </a:lnSpc>
              </a:pPr>
              <a:endParaRPr/>
            </a:p>
          </p:txBody>
        </p:sp>
      </p:grpSp>
      <p:grpSp>
        <p:nvGrpSpPr>
          <p:cNvPr id="11" name="Group 11"/>
          <p:cNvGrpSpPr/>
          <p:nvPr/>
        </p:nvGrpSpPr>
        <p:grpSpPr>
          <a:xfrm>
            <a:off x="5619944" y="1686111"/>
            <a:ext cx="4227744" cy="5060278"/>
            <a:chOff x="0" y="0"/>
            <a:chExt cx="1343403" cy="1607948"/>
          </a:xfrm>
        </p:grpSpPr>
        <p:sp>
          <p:nvSpPr>
            <p:cNvPr id="12" name="Freeform 12"/>
            <p:cNvSpPr/>
            <p:nvPr/>
          </p:nvSpPr>
          <p:spPr>
            <a:xfrm>
              <a:off x="0" y="0"/>
              <a:ext cx="1343403" cy="1607948"/>
            </a:xfrm>
            <a:custGeom>
              <a:avLst/>
              <a:gdLst/>
              <a:ahLst/>
              <a:cxnLst/>
              <a:rect l="l" t="t" r="r" b="b"/>
              <a:pathLst>
                <a:path w="1343403" h="1607948">
                  <a:moveTo>
                    <a:pt x="0" y="0"/>
                  </a:moveTo>
                  <a:lnTo>
                    <a:pt x="1343403" y="0"/>
                  </a:lnTo>
                  <a:lnTo>
                    <a:pt x="1343403" y="1607948"/>
                  </a:lnTo>
                  <a:lnTo>
                    <a:pt x="0" y="1607948"/>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3" name="TextBox 13"/>
            <p:cNvSpPr txBox="1"/>
            <p:nvPr/>
          </p:nvSpPr>
          <p:spPr>
            <a:xfrm>
              <a:off x="0" y="-47625"/>
              <a:ext cx="1343403" cy="1655573"/>
            </a:xfrm>
            <a:prstGeom prst="rect">
              <a:avLst/>
            </a:prstGeom>
          </p:spPr>
          <p:txBody>
            <a:bodyPr lIns="50800" tIns="50800" rIns="50800" bIns="50800" rtlCol="0" anchor="ctr"/>
            <a:lstStyle/>
            <a:p>
              <a:pPr algn="ctr">
                <a:lnSpc>
                  <a:spcPts val="3210"/>
                </a:lnSpc>
              </a:pPr>
              <a:endParaRPr/>
            </a:p>
          </p:txBody>
        </p:sp>
      </p:grpSp>
      <p:grpSp>
        <p:nvGrpSpPr>
          <p:cNvPr id="14" name="Group 14"/>
          <p:cNvGrpSpPr/>
          <p:nvPr/>
        </p:nvGrpSpPr>
        <p:grpSpPr>
          <a:xfrm>
            <a:off x="5839315" y="1868051"/>
            <a:ext cx="3789003" cy="797936"/>
            <a:chOff x="0" y="0"/>
            <a:chExt cx="1203989" cy="253551"/>
          </a:xfrm>
        </p:grpSpPr>
        <p:sp>
          <p:nvSpPr>
            <p:cNvPr id="15" name="Freeform 15"/>
            <p:cNvSpPr/>
            <p:nvPr/>
          </p:nvSpPr>
          <p:spPr>
            <a:xfrm>
              <a:off x="0" y="0"/>
              <a:ext cx="1203989" cy="253551"/>
            </a:xfrm>
            <a:custGeom>
              <a:avLst/>
              <a:gdLst/>
              <a:ahLst/>
              <a:cxnLst/>
              <a:rect l="l" t="t" r="r" b="b"/>
              <a:pathLst>
                <a:path w="1203989" h="253551">
                  <a:moveTo>
                    <a:pt x="126776" y="0"/>
                  </a:moveTo>
                  <a:lnTo>
                    <a:pt x="1077214" y="0"/>
                  </a:lnTo>
                  <a:cubicBezTo>
                    <a:pt x="1110837" y="0"/>
                    <a:pt x="1143082" y="13357"/>
                    <a:pt x="1166857" y="37132"/>
                  </a:cubicBezTo>
                  <a:cubicBezTo>
                    <a:pt x="1190633" y="60907"/>
                    <a:pt x="1203989" y="93153"/>
                    <a:pt x="1203989" y="126776"/>
                  </a:cubicBezTo>
                  <a:lnTo>
                    <a:pt x="1203989" y="126776"/>
                  </a:lnTo>
                  <a:cubicBezTo>
                    <a:pt x="1203989" y="196792"/>
                    <a:pt x="1147230" y="253551"/>
                    <a:pt x="1077214" y="253551"/>
                  </a:cubicBezTo>
                  <a:lnTo>
                    <a:pt x="126776" y="253551"/>
                  </a:lnTo>
                  <a:cubicBezTo>
                    <a:pt x="93153" y="253551"/>
                    <a:pt x="60907" y="240194"/>
                    <a:pt x="37132" y="216419"/>
                  </a:cubicBezTo>
                  <a:cubicBezTo>
                    <a:pt x="13357" y="192644"/>
                    <a:pt x="0" y="160399"/>
                    <a:pt x="0" y="126776"/>
                  </a:cubicBezTo>
                  <a:lnTo>
                    <a:pt x="0" y="126776"/>
                  </a:lnTo>
                  <a:cubicBezTo>
                    <a:pt x="0" y="93153"/>
                    <a:pt x="13357" y="60907"/>
                    <a:pt x="37132" y="37132"/>
                  </a:cubicBezTo>
                  <a:cubicBezTo>
                    <a:pt x="60907" y="13357"/>
                    <a:pt x="93153" y="0"/>
                    <a:pt x="126776" y="0"/>
                  </a:cubicBezTo>
                  <a:close/>
                </a:path>
              </a:pathLst>
            </a:custGeom>
            <a:solidFill>
              <a:srgbClr val="000000"/>
            </a:solidFill>
            <a:ln w="38100" cap="rnd">
              <a:solidFill>
                <a:srgbClr val="000000"/>
              </a:solidFill>
              <a:prstDash val="solid"/>
              <a:round/>
            </a:ln>
          </p:spPr>
          <p:txBody>
            <a:bodyPr/>
            <a:lstStyle/>
            <a:p>
              <a:endParaRPr lang="en-US"/>
            </a:p>
          </p:txBody>
        </p:sp>
        <p:sp>
          <p:nvSpPr>
            <p:cNvPr id="16" name="TextBox 16"/>
            <p:cNvSpPr txBox="1"/>
            <p:nvPr/>
          </p:nvSpPr>
          <p:spPr>
            <a:xfrm>
              <a:off x="0" y="-47625"/>
              <a:ext cx="1203989" cy="301176"/>
            </a:xfrm>
            <a:prstGeom prst="rect">
              <a:avLst/>
            </a:prstGeom>
          </p:spPr>
          <p:txBody>
            <a:bodyPr lIns="50800" tIns="50800" rIns="50800" bIns="50800" rtlCol="0" anchor="ctr"/>
            <a:lstStyle/>
            <a:p>
              <a:pPr algn="ctr">
                <a:lnSpc>
                  <a:spcPts val="3210"/>
                </a:lnSpc>
              </a:pPr>
              <a:endParaRPr/>
            </a:p>
          </p:txBody>
        </p:sp>
      </p:grpSp>
      <p:sp>
        <p:nvSpPr>
          <p:cNvPr id="17" name="Freeform 17"/>
          <p:cNvSpPr/>
          <p:nvPr/>
        </p:nvSpPr>
        <p:spPr>
          <a:xfrm>
            <a:off x="10295248" y="1686111"/>
            <a:ext cx="7869922" cy="5036750"/>
          </a:xfrm>
          <a:custGeom>
            <a:avLst/>
            <a:gdLst/>
            <a:ahLst/>
            <a:cxnLst/>
            <a:rect l="l" t="t" r="r" b="b"/>
            <a:pathLst>
              <a:path w="7869922" h="5036750">
                <a:moveTo>
                  <a:pt x="0" y="0"/>
                </a:moveTo>
                <a:lnTo>
                  <a:pt x="7869922" y="0"/>
                </a:lnTo>
                <a:lnTo>
                  <a:pt x="7869922" y="5036750"/>
                </a:lnTo>
                <a:lnTo>
                  <a:pt x="0" y="5036750"/>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889724" y="331385"/>
            <a:ext cx="9688310" cy="521986"/>
          </a:xfrm>
          <a:prstGeom prst="rect">
            <a:avLst/>
          </a:prstGeom>
        </p:spPr>
        <p:txBody>
          <a:bodyPr lIns="0" tIns="0" rIns="0" bIns="0" rtlCol="0" anchor="t">
            <a:spAutoFit/>
          </a:bodyPr>
          <a:lstStyle/>
          <a:p>
            <a:pPr algn="ctr">
              <a:lnSpc>
                <a:spcPts val="3840"/>
              </a:lnSpc>
            </a:pPr>
            <a:r>
              <a:rPr lang="en-US" sz="4000" b="1">
                <a:solidFill>
                  <a:srgbClr val="18253B"/>
                </a:solidFill>
                <a:latin typeface="Livvic Bold"/>
                <a:ea typeface="Livvic Bold"/>
                <a:cs typeface="Livvic Bold"/>
                <a:sym typeface="Livvic Bold"/>
              </a:rPr>
              <a:t>KNN (K- Nearest Neighbour)</a:t>
            </a:r>
          </a:p>
        </p:txBody>
      </p:sp>
      <p:sp>
        <p:nvSpPr>
          <p:cNvPr id="19" name="TextBox 19"/>
          <p:cNvSpPr txBox="1"/>
          <p:nvPr/>
        </p:nvSpPr>
        <p:spPr>
          <a:xfrm>
            <a:off x="1581005" y="2099772"/>
            <a:ext cx="2662522" cy="358592"/>
          </a:xfrm>
          <a:prstGeom prst="rect">
            <a:avLst/>
          </a:prstGeom>
        </p:spPr>
        <p:txBody>
          <a:bodyPr lIns="0" tIns="0" rIns="0" bIns="0" rtlCol="0" anchor="t">
            <a:spAutoFit/>
          </a:bodyPr>
          <a:lstStyle/>
          <a:p>
            <a:pPr algn="ctr">
              <a:lnSpc>
                <a:spcPts val="2623"/>
              </a:lnSpc>
            </a:pPr>
            <a:r>
              <a:rPr lang="en-US" sz="2650" b="1" spc="-66">
                <a:solidFill>
                  <a:srgbClr val="FBEAD8"/>
                </a:solidFill>
                <a:latin typeface="Cooper BT Bold"/>
                <a:ea typeface="Cooper BT Bold"/>
                <a:cs typeface="Cooper BT Bold"/>
                <a:sym typeface="Cooper BT Bold"/>
              </a:rPr>
              <a:t>INFORMATION</a:t>
            </a:r>
          </a:p>
        </p:txBody>
      </p:sp>
      <p:sp>
        <p:nvSpPr>
          <p:cNvPr id="20" name="TextBox 20"/>
          <p:cNvSpPr txBox="1"/>
          <p:nvPr/>
        </p:nvSpPr>
        <p:spPr>
          <a:xfrm>
            <a:off x="989283" y="2927810"/>
            <a:ext cx="3602896" cy="1488087"/>
          </a:xfrm>
          <a:prstGeom prst="rect">
            <a:avLst/>
          </a:prstGeom>
        </p:spPr>
        <p:txBody>
          <a:bodyPr lIns="0" tIns="0" rIns="0" bIns="0" rtlCol="0" anchor="t">
            <a:spAutoFit/>
          </a:bodyPr>
          <a:lstStyle/>
          <a:p>
            <a:pPr marL="311376" lvl="1" indent="-155688" algn="just">
              <a:lnSpc>
                <a:spcPts val="1687"/>
              </a:lnSpc>
              <a:buFont typeface="Arial"/>
              <a:buChar char="•"/>
            </a:pPr>
            <a:r>
              <a:rPr lang="en-US" sz="1442" b="1" spc="-21">
                <a:solidFill>
                  <a:srgbClr val="000000"/>
                </a:solidFill>
                <a:latin typeface="Cooper BT Bold"/>
                <a:ea typeface="Cooper BT Bold"/>
                <a:cs typeface="Cooper BT Bold"/>
                <a:sym typeface="Cooper BT Bold"/>
              </a:rPr>
              <a:t>VInstance-Based Learning: </a:t>
            </a:r>
            <a:r>
              <a:rPr lang="en-US" sz="1442" spc="-21">
                <a:solidFill>
                  <a:srgbClr val="000000"/>
                </a:solidFill>
                <a:latin typeface="Cooper BT Light"/>
                <a:ea typeface="Cooper BT Light"/>
                <a:cs typeface="Cooper BT Light"/>
                <a:sym typeface="Cooper BT Light"/>
              </a:rPr>
              <a:t>K-Nearest Neighbors (KNN) is a simple, instance-based algorithm used for both classification and regression. It doesn’t learn a model from the training data; instead, it memorizes the training instances to make predictions.</a:t>
            </a:r>
          </a:p>
        </p:txBody>
      </p:sp>
      <p:sp>
        <p:nvSpPr>
          <p:cNvPr id="21" name="TextBox 21"/>
          <p:cNvSpPr txBox="1"/>
          <p:nvPr/>
        </p:nvSpPr>
        <p:spPr>
          <a:xfrm>
            <a:off x="1028700" y="4692122"/>
            <a:ext cx="3602896" cy="1701247"/>
          </a:xfrm>
          <a:prstGeom prst="rect">
            <a:avLst/>
          </a:prstGeom>
        </p:spPr>
        <p:txBody>
          <a:bodyPr lIns="0" tIns="0" rIns="0" bIns="0" rtlCol="0" anchor="t">
            <a:spAutoFit/>
          </a:bodyPr>
          <a:lstStyle/>
          <a:p>
            <a:pPr marL="311376" lvl="1" indent="-155688" algn="just">
              <a:lnSpc>
                <a:spcPts val="1687"/>
              </a:lnSpc>
              <a:buFont typeface="Arial"/>
              <a:buChar char="•"/>
            </a:pPr>
            <a:r>
              <a:rPr lang="en-US" sz="1442" b="1" spc="-21">
                <a:solidFill>
                  <a:srgbClr val="000000"/>
                </a:solidFill>
                <a:latin typeface="Cooper BT Bold"/>
                <a:ea typeface="Cooper BT Bold"/>
                <a:cs typeface="Cooper BT Bold"/>
                <a:sym typeface="Cooper BT Bold"/>
              </a:rPr>
              <a:t>Similarity-Based Prediction: </a:t>
            </a:r>
            <a:r>
              <a:rPr lang="en-US" sz="1442" spc="-21">
                <a:solidFill>
                  <a:srgbClr val="000000"/>
                </a:solidFill>
                <a:latin typeface="Cooper BT Light"/>
                <a:ea typeface="Cooper BT Light"/>
                <a:cs typeface="Cooper BT Light"/>
                <a:sym typeface="Cooper BT Light"/>
              </a:rPr>
              <a:t>For a new data point, KNN identifies the K closest data points (neighbors) from the training set based on a distance metric (e.g., Euclidean distance). The prediction is made based on the majority label (for classification) or the average of neighbors' values (for regression).</a:t>
            </a:r>
          </a:p>
        </p:txBody>
      </p:sp>
      <p:sp>
        <p:nvSpPr>
          <p:cNvPr id="22" name="TextBox 22"/>
          <p:cNvSpPr txBox="1"/>
          <p:nvPr/>
        </p:nvSpPr>
        <p:spPr>
          <a:xfrm>
            <a:off x="6402555" y="2111536"/>
            <a:ext cx="2662522" cy="358592"/>
          </a:xfrm>
          <a:prstGeom prst="rect">
            <a:avLst/>
          </a:prstGeom>
        </p:spPr>
        <p:txBody>
          <a:bodyPr lIns="0" tIns="0" rIns="0" bIns="0" rtlCol="0" anchor="t">
            <a:spAutoFit/>
          </a:bodyPr>
          <a:lstStyle/>
          <a:p>
            <a:pPr algn="ctr">
              <a:lnSpc>
                <a:spcPts val="2623"/>
              </a:lnSpc>
            </a:pPr>
            <a:r>
              <a:rPr lang="en-US" sz="2650" b="1" spc="-66">
                <a:solidFill>
                  <a:srgbClr val="FBEAD8"/>
                </a:solidFill>
                <a:latin typeface="Cooper BT Bold"/>
                <a:ea typeface="Cooper BT Bold"/>
                <a:cs typeface="Cooper BT Bold"/>
                <a:sym typeface="Cooper BT Bold"/>
              </a:rPr>
              <a:t>INFORMATION</a:t>
            </a:r>
          </a:p>
        </p:txBody>
      </p:sp>
      <p:sp>
        <p:nvSpPr>
          <p:cNvPr id="23" name="TextBox 23"/>
          <p:cNvSpPr txBox="1"/>
          <p:nvPr/>
        </p:nvSpPr>
        <p:spPr>
          <a:xfrm>
            <a:off x="5810834" y="2939574"/>
            <a:ext cx="3602896" cy="1462820"/>
          </a:xfrm>
          <a:prstGeom prst="rect">
            <a:avLst/>
          </a:prstGeom>
        </p:spPr>
        <p:txBody>
          <a:bodyPr lIns="0" tIns="0" rIns="0" bIns="0" rtlCol="0" anchor="t">
            <a:spAutoFit/>
          </a:bodyPr>
          <a:lstStyle/>
          <a:p>
            <a:pPr marL="311377" lvl="1" indent="-155688" algn="just">
              <a:lnSpc>
                <a:spcPts val="1687"/>
              </a:lnSpc>
              <a:buFont typeface="Arial"/>
              <a:buChar char="•"/>
            </a:pPr>
            <a:r>
              <a:rPr lang="en-US" sz="1442" b="1" spc="-21">
                <a:solidFill>
                  <a:srgbClr val="000000"/>
                </a:solidFill>
                <a:latin typeface="Cooper BT Bold"/>
                <a:ea typeface="Cooper BT Bold"/>
                <a:cs typeface="Cooper BT Bold"/>
                <a:sym typeface="Cooper BT Bold"/>
              </a:rPr>
              <a:t>Hyperparameter K:</a:t>
            </a:r>
            <a:r>
              <a:rPr lang="en-US" sz="1442" spc="-21">
                <a:solidFill>
                  <a:srgbClr val="000000"/>
                </a:solidFill>
                <a:latin typeface="Cooper BT Light"/>
                <a:ea typeface="Cooper BT Light"/>
                <a:cs typeface="Cooper BT Light"/>
                <a:sym typeface="Cooper BT Light"/>
              </a:rPr>
              <a:t> The number of neighbors, K, is a critical parameter that controls the algorithm’s behavior. Small Kvalues make the model sensitive (can lead to overfitting), while large K values make it more generalized (can lead to underfitting).</a:t>
            </a:r>
          </a:p>
        </p:txBody>
      </p:sp>
      <p:sp>
        <p:nvSpPr>
          <p:cNvPr id="24" name="TextBox 24"/>
          <p:cNvSpPr txBox="1"/>
          <p:nvPr/>
        </p:nvSpPr>
        <p:spPr>
          <a:xfrm>
            <a:off x="5946609" y="4694361"/>
            <a:ext cx="3574415" cy="1472301"/>
          </a:xfrm>
          <a:prstGeom prst="rect">
            <a:avLst/>
          </a:prstGeom>
        </p:spPr>
        <p:txBody>
          <a:bodyPr lIns="0" tIns="0" rIns="0" bIns="0" rtlCol="0" anchor="t">
            <a:spAutoFit/>
          </a:bodyPr>
          <a:lstStyle/>
          <a:p>
            <a:pPr marL="308916" lvl="1" indent="-154458" algn="just">
              <a:lnSpc>
                <a:spcPts val="1674"/>
              </a:lnSpc>
              <a:buFont typeface="Arial"/>
              <a:buChar char="•"/>
            </a:pPr>
            <a:r>
              <a:rPr lang="en-US" sz="1430" b="1" spc="-21">
                <a:solidFill>
                  <a:srgbClr val="000000"/>
                </a:solidFill>
                <a:latin typeface="Cooper BT Bold"/>
                <a:ea typeface="Cooper BT Bold"/>
                <a:cs typeface="Cooper BT Bold"/>
                <a:sym typeface="Cooper BT Bold"/>
              </a:rPr>
              <a:t>Non-Parametric and Lazy: </a:t>
            </a:r>
            <a:r>
              <a:rPr lang="en-US" sz="1430" spc="-21">
                <a:solidFill>
                  <a:srgbClr val="000000"/>
                </a:solidFill>
                <a:latin typeface="Cooper BT Light"/>
                <a:ea typeface="Cooper BT Light"/>
                <a:cs typeface="Cooper BT Light"/>
                <a:sym typeface="Cooper BT Light"/>
              </a:rPr>
              <a:t>KNN makes no assumptions about data distribution and doesn’t compute until prediction time, making it memory-intensive and slower on large datasets since it searches the entire dataset for each prediction</a:t>
            </a:r>
          </a:p>
        </p:txBody>
      </p:sp>
      <p:sp>
        <p:nvSpPr>
          <p:cNvPr id="25" name="TextBox 25"/>
          <p:cNvSpPr txBox="1"/>
          <p:nvPr/>
        </p:nvSpPr>
        <p:spPr>
          <a:xfrm>
            <a:off x="0" y="6955939"/>
            <a:ext cx="18288000" cy="19900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We initially set k=15 for our KNN model but observed peak accuracy at k=1 on the training set, raising concerns about overfitting. To investigate, we performed 5-fold cross-validation, where the dataset is split into five parts, each serving once as the validation set while the other four are used for training. This approach allows every data point to be used for both training and validation.</a:t>
            </a:r>
          </a:p>
          <a:p>
            <a:pPr algn="ctr">
              <a:lnSpc>
                <a:spcPts val="2659"/>
              </a:lnSpc>
              <a:spcBef>
                <a:spcPct val="0"/>
              </a:spcBef>
            </a:pPr>
            <a:r>
              <a:rPr lang="en-US" sz="1899">
                <a:solidFill>
                  <a:srgbClr val="000000"/>
                </a:solidFill>
                <a:latin typeface="Canva Sans"/>
                <a:ea typeface="Canva Sans"/>
                <a:cs typeface="Canva Sans"/>
                <a:sym typeface="Canva Sans"/>
              </a:rPr>
              <a:t>Cross-validation confirmed that the highest accuracy of 80.2% was consistently achieved at k=1 indicating the model generalizes well and is not simply overfitting the training set.</a:t>
            </a:r>
          </a:p>
          <a:p>
            <a:pPr algn="ctr">
              <a:lnSpc>
                <a:spcPts val="2659"/>
              </a:lnSpc>
              <a:spcBef>
                <a:spcPct val="0"/>
              </a:spcBef>
            </a:pPr>
            <a:endParaRPr lang="en-US" sz="1899">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65349"/>
            <a:ext cx="18288000" cy="1321651"/>
            <a:chOff x="0" y="0"/>
            <a:chExt cx="4816593" cy="348089"/>
          </a:xfrm>
        </p:grpSpPr>
        <p:sp>
          <p:nvSpPr>
            <p:cNvPr id="3" name="Freeform 3"/>
            <p:cNvSpPr/>
            <p:nvPr/>
          </p:nvSpPr>
          <p:spPr>
            <a:xfrm>
              <a:off x="0" y="0"/>
              <a:ext cx="4816592" cy="348089"/>
            </a:xfrm>
            <a:custGeom>
              <a:avLst/>
              <a:gdLst/>
              <a:ahLst/>
              <a:cxnLst/>
              <a:rect l="l" t="t" r="r" b="b"/>
              <a:pathLst>
                <a:path w="4816592" h="348089">
                  <a:moveTo>
                    <a:pt x="0" y="0"/>
                  </a:moveTo>
                  <a:lnTo>
                    <a:pt x="4816592" y="0"/>
                  </a:lnTo>
                  <a:lnTo>
                    <a:pt x="4816592" y="348089"/>
                  </a:lnTo>
                  <a:lnTo>
                    <a:pt x="0" y="348089"/>
                  </a:lnTo>
                  <a:close/>
                </a:path>
              </a:pathLst>
            </a:custGeom>
            <a:solidFill>
              <a:srgbClr val="565FA6"/>
            </a:solidFill>
          </p:spPr>
          <p:txBody>
            <a:bodyPr/>
            <a:lstStyle/>
            <a:p>
              <a:endParaRPr lang="en-US"/>
            </a:p>
          </p:txBody>
        </p:sp>
        <p:sp>
          <p:nvSpPr>
            <p:cNvPr id="4" name="TextBox 4"/>
            <p:cNvSpPr txBox="1"/>
            <p:nvPr/>
          </p:nvSpPr>
          <p:spPr>
            <a:xfrm>
              <a:off x="0" y="-38100"/>
              <a:ext cx="4816593" cy="38618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843662" y="193201"/>
            <a:ext cx="9688310" cy="521986"/>
          </a:xfrm>
          <a:prstGeom prst="rect">
            <a:avLst/>
          </a:prstGeom>
        </p:spPr>
        <p:txBody>
          <a:bodyPr lIns="0" tIns="0" rIns="0" bIns="0" rtlCol="0" anchor="t">
            <a:spAutoFit/>
          </a:bodyPr>
          <a:lstStyle/>
          <a:p>
            <a:pPr algn="ctr">
              <a:lnSpc>
                <a:spcPts val="3840"/>
              </a:lnSpc>
            </a:pPr>
            <a:r>
              <a:rPr lang="en-US" sz="4000" b="1">
                <a:solidFill>
                  <a:srgbClr val="18253B"/>
                </a:solidFill>
                <a:latin typeface="Livvic Bold"/>
                <a:ea typeface="Livvic Bold"/>
                <a:cs typeface="Livvic Bold"/>
                <a:sym typeface="Livvic Bold"/>
              </a:rPr>
              <a:t>SVM (Support Vector Machine)</a:t>
            </a:r>
          </a:p>
        </p:txBody>
      </p:sp>
      <p:sp>
        <p:nvSpPr>
          <p:cNvPr id="6" name="Freeform 6"/>
          <p:cNvSpPr/>
          <p:nvPr/>
        </p:nvSpPr>
        <p:spPr>
          <a:xfrm rot="-6262171">
            <a:off x="1849329" y="1906829"/>
            <a:ext cx="5645299" cy="5911308"/>
          </a:xfrm>
          <a:custGeom>
            <a:avLst/>
            <a:gdLst/>
            <a:ahLst/>
            <a:cxnLst/>
            <a:rect l="l" t="t" r="r" b="b"/>
            <a:pathLst>
              <a:path w="5645299" h="5911308">
                <a:moveTo>
                  <a:pt x="0" y="0"/>
                </a:moveTo>
                <a:lnTo>
                  <a:pt x="5645299" y="0"/>
                </a:lnTo>
                <a:lnTo>
                  <a:pt x="5645299" y="5911308"/>
                </a:lnTo>
                <a:lnTo>
                  <a:pt x="0" y="5911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441338" flipH="1">
            <a:off x="746945" y="3071531"/>
            <a:ext cx="4107774" cy="2578360"/>
          </a:xfrm>
          <a:custGeom>
            <a:avLst/>
            <a:gdLst/>
            <a:ahLst/>
            <a:cxnLst/>
            <a:rect l="l" t="t" r="r" b="b"/>
            <a:pathLst>
              <a:path w="4107774" h="2578360">
                <a:moveTo>
                  <a:pt x="4107774" y="0"/>
                </a:moveTo>
                <a:lnTo>
                  <a:pt x="0" y="0"/>
                </a:lnTo>
                <a:lnTo>
                  <a:pt x="0" y="2578360"/>
                </a:lnTo>
                <a:lnTo>
                  <a:pt x="4107774" y="2578360"/>
                </a:lnTo>
                <a:lnTo>
                  <a:pt x="41077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441338" flipH="1">
            <a:off x="4820127" y="3071531"/>
            <a:ext cx="4107774" cy="2578360"/>
          </a:xfrm>
          <a:custGeom>
            <a:avLst/>
            <a:gdLst/>
            <a:ahLst/>
            <a:cxnLst/>
            <a:rect l="l" t="t" r="r" b="b"/>
            <a:pathLst>
              <a:path w="4107774" h="2578360">
                <a:moveTo>
                  <a:pt x="4107774" y="0"/>
                </a:moveTo>
                <a:lnTo>
                  <a:pt x="0" y="0"/>
                </a:lnTo>
                <a:lnTo>
                  <a:pt x="0" y="2578360"/>
                </a:lnTo>
                <a:lnTo>
                  <a:pt x="4107774" y="2578360"/>
                </a:lnTo>
                <a:lnTo>
                  <a:pt x="41077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441338" flipH="1">
            <a:off x="1319510" y="967533"/>
            <a:ext cx="4107774" cy="2578360"/>
          </a:xfrm>
          <a:custGeom>
            <a:avLst/>
            <a:gdLst/>
            <a:ahLst/>
            <a:cxnLst/>
            <a:rect l="l" t="t" r="r" b="b"/>
            <a:pathLst>
              <a:path w="4107774" h="2578360">
                <a:moveTo>
                  <a:pt x="4107774" y="0"/>
                </a:moveTo>
                <a:lnTo>
                  <a:pt x="0" y="0"/>
                </a:lnTo>
                <a:lnTo>
                  <a:pt x="0" y="2578360"/>
                </a:lnTo>
                <a:lnTo>
                  <a:pt x="4107774" y="2578360"/>
                </a:lnTo>
                <a:lnTo>
                  <a:pt x="41077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441338" flipH="1">
            <a:off x="5392692" y="967533"/>
            <a:ext cx="4107774" cy="2578360"/>
          </a:xfrm>
          <a:custGeom>
            <a:avLst/>
            <a:gdLst/>
            <a:ahLst/>
            <a:cxnLst/>
            <a:rect l="l" t="t" r="r" b="b"/>
            <a:pathLst>
              <a:path w="4107774" h="2578360">
                <a:moveTo>
                  <a:pt x="4107774" y="0"/>
                </a:moveTo>
                <a:lnTo>
                  <a:pt x="0" y="0"/>
                </a:lnTo>
                <a:lnTo>
                  <a:pt x="0" y="2578360"/>
                </a:lnTo>
                <a:lnTo>
                  <a:pt x="4107774" y="2578360"/>
                </a:lnTo>
                <a:lnTo>
                  <a:pt x="410777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330279" y="2279515"/>
            <a:ext cx="323385" cy="715199"/>
            <a:chOff x="0" y="0"/>
            <a:chExt cx="744220" cy="1645920"/>
          </a:xfrm>
        </p:grpSpPr>
        <p:sp>
          <p:nvSpPr>
            <p:cNvPr id="12" name="Freeform 12"/>
            <p:cNvSpPr/>
            <p:nvPr/>
          </p:nvSpPr>
          <p:spPr>
            <a:xfrm>
              <a:off x="38100" y="49530"/>
              <a:ext cx="656590" cy="1548130"/>
            </a:xfrm>
            <a:custGeom>
              <a:avLst/>
              <a:gdLst/>
              <a:ahLst/>
              <a:cxnLst/>
              <a:rect l="l" t="t" r="r" b="b"/>
              <a:pathLst>
                <a:path w="656590" h="1548130">
                  <a:moveTo>
                    <a:pt x="177800" y="66040"/>
                  </a:moveTo>
                  <a:cubicBezTo>
                    <a:pt x="292100" y="551180"/>
                    <a:pt x="332740" y="689610"/>
                    <a:pt x="368300" y="783590"/>
                  </a:cubicBezTo>
                  <a:cubicBezTo>
                    <a:pt x="392430" y="848360"/>
                    <a:pt x="421640" y="887730"/>
                    <a:pt x="441960" y="944880"/>
                  </a:cubicBezTo>
                  <a:cubicBezTo>
                    <a:pt x="463550" y="1008380"/>
                    <a:pt x="467360" y="1084580"/>
                    <a:pt x="488950" y="1148080"/>
                  </a:cubicBezTo>
                  <a:cubicBezTo>
                    <a:pt x="509270" y="1207770"/>
                    <a:pt x="535940" y="1270000"/>
                    <a:pt x="565150" y="1315720"/>
                  </a:cubicBezTo>
                  <a:cubicBezTo>
                    <a:pt x="589280" y="1352550"/>
                    <a:pt x="632460" y="1384300"/>
                    <a:pt x="645160" y="1407160"/>
                  </a:cubicBezTo>
                  <a:cubicBezTo>
                    <a:pt x="651510" y="1418590"/>
                    <a:pt x="654050" y="1424940"/>
                    <a:pt x="655320" y="1436370"/>
                  </a:cubicBezTo>
                  <a:cubicBezTo>
                    <a:pt x="656590" y="1451610"/>
                    <a:pt x="651510" y="1480820"/>
                    <a:pt x="645160" y="1496060"/>
                  </a:cubicBezTo>
                  <a:cubicBezTo>
                    <a:pt x="641350" y="1506220"/>
                    <a:pt x="636270" y="1512570"/>
                    <a:pt x="627380" y="1520190"/>
                  </a:cubicBezTo>
                  <a:cubicBezTo>
                    <a:pt x="614680" y="1530350"/>
                    <a:pt x="590550" y="1543050"/>
                    <a:pt x="571500" y="1545590"/>
                  </a:cubicBezTo>
                  <a:cubicBezTo>
                    <a:pt x="553720" y="1546860"/>
                    <a:pt x="529590" y="1541780"/>
                    <a:pt x="513080" y="1531620"/>
                  </a:cubicBezTo>
                  <a:cubicBezTo>
                    <a:pt x="496570" y="1522730"/>
                    <a:pt x="481330" y="1501140"/>
                    <a:pt x="473710" y="1485900"/>
                  </a:cubicBezTo>
                  <a:cubicBezTo>
                    <a:pt x="468630" y="1475740"/>
                    <a:pt x="467360" y="1468120"/>
                    <a:pt x="467360" y="1456690"/>
                  </a:cubicBezTo>
                  <a:cubicBezTo>
                    <a:pt x="468630" y="1440180"/>
                    <a:pt x="472440" y="1413510"/>
                    <a:pt x="483870" y="1398270"/>
                  </a:cubicBezTo>
                  <a:cubicBezTo>
                    <a:pt x="494030" y="1381760"/>
                    <a:pt x="516890" y="1367790"/>
                    <a:pt x="532130" y="1361440"/>
                  </a:cubicBezTo>
                  <a:cubicBezTo>
                    <a:pt x="542290" y="1357630"/>
                    <a:pt x="552450" y="1356360"/>
                    <a:pt x="562610" y="1356360"/>
                  </a:cubicBezTo>
                  <a:cubicBezTo>
                    <a:pt x="571500" y="1356360"/>
                    <a:pt x="581660" y="1357630"/>
                    <a:pt x="591820" y="1361440"/>
                  </a:cubicBezTo>
                  <a:cubicBezTo>
                    <a:pt x="607060" y="1367790"/>
                    <a:pt x="629920" y="1385570"/>
                    <a:pt x="640080" y="1398270"/>
                  </a:cubicBezTo>
                  <a:cubicBezTo>
                    <a:pt x="647700" y="1407160"/>
                    <a:pt x="650240" y="1414780"/>
                    <a:pt x="652780" y="1426210"/>
                  </a:cubicBezTo>
                  <a:cubicBezTo>
                    <a:pt x="656590" y="1441450"/>
                    <a:pt x="656590" y="1468120"/>
                    <a:pt x="650240" y="1485900"/>
                  </a:cubicBezTo>
                  <a:cubicBezTo>
                    <a:pt x="642620" y="1503680"/>
                    <a:pt x="623570" y="1522730"/>
                    <a:pt x="610870" y="1531620"/>
                  </a:cubicBezTo>
                  <a:cubicBezTo>
                    <a:pt x="600710" y="1539240"/>
                    <a:pt x="593090" y="1541780"/>
                    <a:pt x="581660" y="1543050"/>
                  </a:cubicBezTo>
                  <a:cubicBezTo>
                    <a:pt x="566420" y="1545590"/>
                    <a:pt x="543560" y="1548130"/>
                    <a:pt x="521970" y="1536700"/>
                  </a:cubicBezTo>
                  <a:cubicBezTo>
                    <a:pt x="480060" y="1515110"/>
                    <a:pt x="412750" y="1418590"/>
                    <a:pt x="379730" y="1365250"/>
                  </a:cubicBezTo>
                  <a:cubicBezTo>
                    <a:pt x="355600" y="1327150"/>
                    <a:pt x="347980" y="1300480"/>
                    <a:pt x="331470" y="1254760"/>
                  </a:cubicBezTo>
                  <a:cubicBezTo>
                    <a:pt x="306070" y="1182370"/>
                    <a:pt x="283210" y="1068070"/>
                    <a:pt x="251460" y="967740"/>
                  </a:cubicBezTo>
                  <a:cubicBezTo>
                    <a:pt x="217170" y="855980"/>
                    <a:pt x="160020" y="718820"/>
                    <a:pt x="129540" y="613410"/>
                  </a:cubicBezTo>
                  <a:cubicBezTo>
                    <a:pt x="104140" y="530860"/>
                    <a:pt x="90170" y="469900"/>
                    <a:pt x="72390" y="387350"/>
                  </a:cubicBezTo>
                  <a:cubicBezTo>
                    <a:pt x="50800" y="289560"/>
                    <a:pt x="0" y="121920"/>
                    <a:pt x="12700" y="63500"/>
                  </a:cubicBezTo>
                  <a:cubicBezTo>
                    <a:pt x="19050" y="38100"/>
                    <a:pt x="31750" y="25400"/>
                    <a:pt x="48260" y="13970"/>
                  </a:cubicBezTo>
                  <a:cubicBezTo>
                    <a:pt x="63500" y="3810"/>
                    <a:pt x="88900" y="0"/>
                    <a:pt x="106680" y="1270"/>
                  </a:cubicBezTo>
                  <a:cubicBezTo>
                    <a:pt x="120650" y="2540"/>
                    <a:pt x="133350" y="6350"/>
                    <a:pt x="144780" y="16510"/>
                  </a:cubicBezTo>
                  <a:cubicBezTo>
                    <a:pt x="157480" y="26670"/>
                    <a:pt x="177800" y="66040"/>
                    <a:pt x="177800" y="66040"/>
                  </a:cubicBezTo>
                </a:path>
              </a:pathLst>
            </a:custGeom>
            <a:solidFill>
              <a:srgbClr val="94AAB8"/>
            </a:solidFill>
            <a:ln cap="sq">
              <a:noFill/>
              <a:prstDash val="solid"/>
              <a:miter/>
            </a:ln>
          </p:spPr>
          <p:txBody>
            <a:bodyPr/>
            <a:lstStyle/>
            <a:p>
              <a:endParaRPr lang="en-US"/>
            </a:p>
          </p:txBody>
        </p:sp>
      </p:grpSp>
      <p:grpSp>
        <p:nvGrpSpPr>
          <p:cNvPr id="13" name="Group 13"/>
          <p:cNvGrpSpPr/>
          <p:nvPr/>
        </p:nvGrpSpPr>
        <p:grpSpPr>
          <a:xfrm>
            <a:off x="1625519" y="2969329"/>
            <a:ext cx="112578" cy="114233"/>
            <a:chOff x="0" y="0"/>
            <a:chExt cx="259080" cy="262890"/>
          </a:xfrm>
        </p:grpSpPr>
        <p:sp>
          <p:nvSpPr>
            <p:cNvPr id="14" name="Freeform 14"/>
            <p:cNvSpPr/>
            <p:nvPr/>
          </p:nvSpPr>
          <p:spPr>
            <a:xfrm>
              <a:off x="43180" y="46990"/>
              <a:ext cx="161290" cy="167640"/>
            </a:xfrm>
            <a:custGeom>
              <a:avLst/>
              <a:gdLst/>
              <a:ahLst/>
              <a:cxnLst/>
              <a:rect l="l" t="t" r="r" b="b"/>
              <a:pathLst>
                <a:path w="161290" h="167640">
                  <a:moveTo>
                    <a:pt x="161290" y="58420"/>
                  </a:moveTo>
                  <a:cubicBezTo>
                    <a:pt x="157480" y="116840"/>
                    <a:pt x="133350" y="147320"/>
                    <a:pt x="115570" y="157480"/>
                  </a:cubicBezTo>
                  <a:cubicBezTo>
                    <a:pt x="104140" y="165100"/>
                    <a:pt x="91440" y="167640"/>
                    <a:pt x="77470" y="165100"/>
                  </a:cubicBezTo>
                  <a:cubicBezTo>
                    <a:pt x="57150" y="161290"/>
                    <a:pt x="22860" y="144780"/>
                    <a:pt x="11430" y="125730"/>
                  </a:cubicBezTo>
                  <a:cubicBezTo>
                    <a:pt x="0" y="105410"/>
                    <a:pt x="1270" y="67310"/>
                    <a:pt x="7620" y="48260"/>
                  </a:cubicBezTo>
                  <a:cubicBezTo>
                    <a:pt x="11430" y="34290"/>
                    <a:pt x="19050" y="25400"/>
                    <a:pt x="31750" y="17780"/>
                  </a:cubicBezTo>
                  <a:cubicBezTo>
                    <a:pt x="48260" y="7620"/>
                    <a:pt x="87630" y="0"/>
                    <a:pt x="106680" y="3810"/>
                  </a:cubicBezTo>
                  <a:cubicBezTo>
                    <a:pt x="120650" y="6350"/>
                    <a:pt x="140970" y="24130"/>
                    <a:pt x="140970" y="24130"/>
                  </a:cubicBezTo>
                </a:path>
              </a:pathLst>
            </a:custGeom>
            <a:solidFill>
              <a:srgbClr val="94AAB8"/>
            </a:solidFill>
            <a:ln cap="sq">
              <a:noFill/>
              <a:prstDash val="solid"/>
              <a:miter/>
            </a:ln>
          </p:spPr>
          <p:txBody>
            <a:bodyPr/>
            <a:lstStyle/>
            <a:p>
              <a:endParaRPr lang="en-US"/>
            </a:p>
          </p:txBody>
        </p:sp>
      </p:grpSp>
      <p:grpSp>
        <p:nvGrpSpPr>
          <p:cNvPr id="15" name="Group 15"/>
          <p:cNvGrpSpPr/>
          <p:nvPr/>
        </p:nvGrpSpPr>
        <p:grpSpPr>
          <a:xfrm>
            <a:off x="4880891" y="1414763"/>
            <a:ext cx="373603" cy="328352"/>
            <a:chOff x="0" y="0"/>
            <a:chExt cx="859790" cy="755650"/>
          </a:xfrm>
        </p:grpSpPr>
        <p:sp>
          <p:nvSpPr>
            <p:cNvPr id="16" name="Freeform 16"/>
            <p:cNvSpPr/>
            <p:nvPr/>
          </p:nvSpPr>
          <p:spPr>
            <a:xfrm>
              <a:off x="50800" y="45720"/>
              <a:ext cx="760730" cy="659130"/>
            </a:xfrm>
            <a:custGeom>
              <a:avLst/>
              <a:gdLst/>
              <a:ahLst/>
              <a:cxnLst/>
              <a:rect l="l" t="t" r="r" b="b"/>
              <a:pathLst>
                <a:path w="760730" h="659130">
                  <a:moveTo>
                    <a:pt x="123190" y="10160"/>
                  </a:moveTo>
                  <a:cubicBezTo>
                    <a:pt x="515620" y="285750"/>
                    <a:pt x="695960" y="443230"/>
                    <a:pt x="739140" y="508000"/>
                  </a:cubicBezTo>
                  <a:cubicBezTo>
                    <a:pt x="754380" y="530860"/>
                    <a:pt x="758190" y="544830"/>
                    <a:pt x="758190" y="563880"/>
                  </a:cubicBezTo>
                  <a:cubicBezTo>
                    <a:pt x="758190" y="582930"/>
                    <a:pt x="751840" y="604520"/>
                    <a:pt x="740410" y="619760"/>
                  </a:cubicBezTo>
                  <a:cubicBezTo>
                    <a:pt x="728980" y="635000"/>
                    <a:pt x="709930" y="648970"/>
                    <a:pt x="692150" y="654050"/>
                  </a:cubicBezTo>
                  <a:cubicBezTo>
                    <a:pt x="673100" y="659130"/>
                    <a:pt x="650240" y="657860"/>
                    <a:pt x="632460" y="651510"/>
                  </a:cubicBezTo>
                  <a:cubicBezTo>
                    <a:pt x="614680" y="645160"/>
                    <a:pt x="596900" y="626110"/>
                    <a:pt x="586740" y="613410"/>
                  </a:cubicBezTo>
                  <a:cubicBezTo>
                    <a:pt x="580390" y="604520"/>
                    <a:pt x="576580" y="596900"/>
                    <a:pt x="575310" y="585470"/>
                  </a:cubicBezTo>
                  <a:cubicBezTo>
                    <a:pt x="572770" y="570230"/>
                    <a:pt x="575310" y="542290"/>
                    <a:pt x="581660" y="527050"/>
                  </a:cubicBezTo>
                  <a:cubicBezTo>
                    <a:pt x="585470" y="516890"/>
                    <a:pt x="589280" y="509270"/>
                    <a:pt x="598170" y="501650"/>
                  </a:cubicBezTo>
                  <a:cubicBezTo>
                    <a:pt x="609600" y="491490"/>
                    <a:pt x="631190" y="476250"/>
                    <a:pt x="648970" y="473710"/>
                  </a:cubicBezTo>
                  <a:cubicBezTo>
                    <a:pt x="668020" y="469900"/>
                    <a:pt x="693420" y="476250"/>
                    <a:pt x="708660" y="482600"/>
                  </a:cubicBezTo>
                  <a:cubicBezTo>
                    <a:pt x="718820" y="486410"/>
                    <a:pt x="725170" y="492760"/>
                    <a:pt x="732790" y="500380"/>
                  </a:cubicBezTo>
                  <a:cubicBezTo>
                    <a:pt x="739140" y="506730"/>
                    <a:pt x="745490" y="514350"/>
                    <a:pt x="749300" y="524510"/>
                  </a:cubicBezTo>
                  <a:cubicBezTo>
                    <a:pt x="754380" y="539750"/>
                    <a:pt x="760730" y="565150"/>
                    <a:pt x="756920" y="584200"/>
                  </a:cubicBezTo>
                  <a:cubicBezTo>
                    <a:pt x="753110" y="601980"/>
                    <a:pt x="740410" y="622300"/>
                    <a:pt x="726440" y="635000"/>
                  </a:cubicBezTo>
                  <a:cubicBezTo>
                    <a:pt x="712470" y="646430"/>
                    <a:pt x="690880" y="656590"/>
                    <a:pt x="671830" y="657860"/>
                  </a:cubicBezTo>
                  <a:cubicBezTo>
                    <a:pt x="652780" y="659130"/>
                    <a:pt x="638810" y="656590"/>
                    <a:pt x="614680" y="642620"/>
                  </a:cubicBezTo>
                  <a:cubicBezTo>
                    <a:pt x="543560" y="601980"/>
                    <a:pt x="378460" y="389890"/>
                    <a:pt x="266700" y="299720"/>
                  </a:cubicBezTo>
                  <a:cubicBezTo>
                    <a:pt x="180340" y="229870"/>
                    <a:pt x="49530" y="182880"/>
                    <a:pt x="16510" y="135890"/>
                  </a:cubicBezTo>
                  <a:cubicBezTo>
                    <a:pt x="1270" y="115570"/>
                    <a:pt x="0" y="95250"/>
                    <a:pt x="0" y="77470"/>
                  </a:cubicBezTo>
                  <a:cubicBezTo>
                    <a:pt x="1270" y="63500"/>
                    <a:pt x="5080" y="50800"/>
                    <a:pt x="13970" y="39370"/>
                  </a:cubicBezTo>
                  <a:cubicBezTo>
                    <a:pt x="24130" y="25400"/>
                    <a:pt x="44450" y="8890"/>
                    <a:pt x="63500" y="5080"/>
                  </a:cubicBezTo>
                  <a:cubicBezTo>
                    <a:pt x="81280" y="0"/>
                    <a:pt x="123190" y="10160"/>
                    <a:pt x="123190" y="10160"/>
                  </a:cubicBezTo>
                </a:path>
              </a:pathLst>
            </a:custGeom>
            <a:solidFill>
              <a:srgbClr val="94AAB8"/>
            </a:solidFill>
            <a:ln cap="sq">
              <a:noFill/>
              <a:prstDash val="solid"/>
              <a:miter/>
            </a:ln>
          </p:spPr>
          <p:txBody>
            <a:bodyPr/>
            <a:lstStyle/>
            <a:p>
              <a:endParaRPr lang="en-US"/>
            </a:p>
          </p:txBody>
        </p:sp>
      </p:grpSp>
      <p:grpSp>
        <p:nvGrpSpPr>
          <p:cNvPr id="17" name="Group 17"/>
          <p:cNvGrpSpPr/>
          <p:nvPr/>
        </p:nvGrpSpPr>
        <p:grpSpPr>
          <a:xfrm>
            <a:off x="5677764" y="2932907"/>
            <a:ext cx="428237" cy="440377"/>
            <a:chOff x="0" y="0"/>
            <a:chExt cx="985520" cy="1013460"/>
          </a:xfrm>
        </p:grpSpPr>
        <p:sp>
          <p:nvSpPr>
            <p:cNvPr id="18" name="Freeform 18"/>
            <p:cNvSpPr/>
            <p:nvPr/>
          </p:nvSpPr>
          <p:spPr>
            <a:xfrm>
              <a:off x="48260" y="44450"/>
              <a:ext cx="889000" cy="922020"/>
            </a:xfrm>
            <a:custGeom>
              <a:avLst/>
              <a:gdLst/>
              <a:ahLst/>
              <a:cxnLst/>
              <a:rect l="l" t="t" r="r" b="b"/>
              <a:pathLst>
                <a:path w="889000" h="922020">
                  <a:moveTo>
                    <a:pt x="162560" y="48260"/>
                  </a:moveTo>
                  <a:cubicBezTo>
                    <a:pt x="226060" y="160020"/>
                    <a:pt x="314960" y="284480"/>
                    <a:pt x="394970" y="372110"/>
                  </a:cubicBezTo>
                  <a:cubicBezTo>
                    <a:pt x="483870" y="468630"/>
                    <a:pt x="619760" y="588010"/>
                    <a:pt x="704850" y="654050"/>
                  </a:cubicBezTo>
                  <a:cubicBezTo>
                    <a:pt x="756920" y="695960"/>
                    <a:pt x="808990" y="718820"/>
                    <a:pt x="839470" y="745490"/>
                  </a:cubicBezTo>
                  <a:cubicBezTo>
                    <a:pt x="857250" y="762000"/>
                    <a:pt x="871220" y="775970"/>
                    <a:pt x="878840" y="789940"/>
                  </a:cubicBezTo>
                  <a:cubicBezTo>
                    <a:pt x="883920" y="800100"/>
                    <a:pt x="886460" y="807720"/>
                    <a:pt x="886460" y="819150"/>
                  </a:cubicBezTo>
                  <a:cubicBezTo>
                    <a:pt x="886460" y="834390"/>
                    <a:pt x="882650" y="859790"/>
                    <a:pt x="872490" y="876300"/>
                  </a:cubicBezTo>
                  <a:cubicBezTo>
                    <a:pt x="862330" y="891540"/>
                    <a:pt x="844550" y="906780"/>
                    <a:pt x="826770" y="913130"/>
                  </a:cubicBezTo>
                  <a:cubicBezTo>
                    <a:pt x="808990" y="919480"/>
                    <a:pt x="783590" y="918210"/>
                    <a:pt x="767080" y="915670"/>
                  </a:cubicBezTo>
                  <a:cubicBezTo>
                    <a:pt x="756920" y="913130"/>
                    <a:pt x="749300" y="909320"/>
                    <a:pt x="740410" y="901700"/>
                  </a:cubicBezTo>
                  <a:cubicBezTo>
                    <a:pt x="728980" y="891540"/>
                    <a:pt x="711200" y="872490"/>
                    <a:pt x="706120" y="854710"/>
                  </a:cubicBezTo>
                  <a:cubicBezTo>
                    <a:pt x="699770" y="836930"/>
                    <a:pt x="701040" y="812800"/>
                    <a:pt x="707390" y="795020"/>
                  </a:cubicBezTo>
                  <a:cubicBezTo>
                    <a:pt x="713740" y="777240"/>
                    <a:pt x="731520" y="758190"/>
                    <a:pt x="744220" y="749300"/>
                  </a:cubicBezTo>
                  <a:cubicBezTo>
                    <a:pt x="753110" y="741680"/>
                    <a:pt x="762000" y="739140"/>
                    <a:pt x="772160" y="736600"/>
                  </a:cubicBezTo>
                  <a:cubicBezTo>
                    <a:pt x="781050" y="734060"/>
                    <a:pt x="789940" y="732790"/>
                    <a:pt x="801370" y="734060"/>
                  </a:cubicBezTo>
                  <a:cubicBezTo>
                    <a:pt x="816610" y="736600"/>
                    <a:pt x="842010" y="745490"/>
                    <a:pt x="855980" y="756920"/>
                  </a:cubicBezTo>
                  <a:cubicBezTo>
                    <a:pt x="869950" y="769620"/>
                    <a:pt x="881380" y="789940"/>
                    <a:pt x="885190" y="808990"/>
                  </a:cubicBezTo>
                  <a:cubicBezTo>
                    <a:pt x="889000" y="826770"/>
                    <a:pt x="885190" y="850900"/>
                    <a:pt x="877570" y="867410"/>
                  </a:cubicBezTo>
                  <a:cubicBezTo>
                    <a:pt x="868680" y="883920"/>
                    <a:pt x="852170" y="900430"/>
                    <a:pt x="835660" y="909320"/>
                  </a:cubicBezTo>
                  <a:cubicBezTo>
                    <a:pt x="819150" y="918210"/>
                    <a:pt x="800100" y="922020"/>
                    <a:pt x="777240" y="918210"/>
                  </a:cubicBezTo>
                  <a:cubicBezTo>
                    <a:pt x="741680" y="910590"/>
                    <a:pt x="692150" y="876300"/>
                    <a:pt x="651510" y="847090"/>
                  </a:cubicBezTo>
                  <a:cubicBezTo>
                    <a:pt x="601980" y="811530"/>
                    <a:pt x="543560" y="755650"/>
                    <a:pt x="506730" y="715010"/>
                  </a:cubicBezTo>
                  <a:cubicBezTo>
                    <a:pt x="480060" y="684530"/>
                    <a:pt x="472440" y="656590"/>
                    <a:pt x="444500" y="628650"/>
                  </a:cubicBezTo>
                  <a:cubicBezTo>
                    <a:pt x="408940" y="591820"/>
                    <a:pt x="345440" y="565150"/>
                    <a:pt x="299720" y="521970"/>
                  </a:cubicBezTo>
                  <a:cubicBezTo>
                    <a:pt x="247650" y="473710"/>
                    <a:pt x="199390" y="405130"/>
                    <a:pt x="154940" y="346710"/>
                  </a:cubicBezTo>
                  <a:cubicBezTo>
                    <a:pt x="111760" y="290830"/>
                    <a:pt x="63500" y="226060"/>
                    <a:pt x="36830" y="180340"/>
                  </a:cubicBezTo>
                  <a:cubicBezTo>
                    <a:pt x="20320" y="151130"/>
                    <a:pt x="6350" y="128270"/>
                    <a:pt x="2540" y="104140"/>
                  </a:cubicBezTo>
                  <a:cubicBezTo>
                    <a:pt x="0" y="83820"/>
                    <a:pt x="2540" y="60960"/>
                    <a:pt x="11430" y="44450"/>
                  </a:cubicBezTo>
                  <a:cubicBezTo>
                    <a:pt x="20320" y="27940"/>
                    <a:pt x="39370" y="12700"/>
                    <a:pt x="57150" y="6350"/>
                  </a:cubicBezTo>
                  <a:cubicBezTo>
                    <a:pt x="74930" y="0"/>
                    <a:pt x="100330" y="0"/>
                    <a:pt x="118110" y="7620"/>
                  </a:cubicBezTo>
                  <a:cubicBezTo>
                    <a:pt x="134620" y="13970"/>
                    <a:pt x="162560" y="48260"/>
                    <a:pt x="162560" y="48260"/>
                  </a:cubicBezTo>
                </a:path>
              </a:pathLst>
            </a:custGeom>
            <a:solidFill>
              <a:srgbClr val="94AAB8"/>
            </a:solidFill>
            <a:ln cap="sq">
              <a:noFill/>
              <a:prstDash val="solid"/>
              <a:miter/>
            </a:ln>
          </p:spPr>
          <p:txBody>
            <a:bodyPr/>
            <a:lstStyle/>
            <a:p>
              <a:endParaRPr lang="en-US"/>
            </a:p>
          </p:txBody>
        </p:sp>
      </p:grpSp>
      <p:grpSp>
        <p:nvGrpSpPr>
          <p:cNvPr id="19" name="Group 19"/>
          <p:cNvGrpSpPr/>
          <p:nvPr/>
        </p:nvGrpSpPr>
        <p:grpSpPr>
          <a:xfrm>
            <a:off x="7617522" y="1142149"/>
            <a:ext cx="632422" cy="253300"/>
            <a:chOff x="0" y="0"/>
            <a:chExt cx="1455420" cy="582930"/>
          </a:xfrm>
        </p:grpSpPr>
        <p:sp>
          <p:nvSpPr>
            <p:cNvPr id="20" name="Freeform 20"/>
            <p:cNvSpPr/>
            <p:nvPr/>
          </p:nvSpPr>
          <p:spPr>
            <a:xfrm>
              <a:off x="48260" y="35560"/>
              <a:ext cx="1360170" cy="497840"/>
            </a:xfrm>
            <a:custGeom>
              <a:avLst/>
              <a:gdLst/>
              <a:ahLst/>
              <a:cxnLst/>
              <a:rect l="l" t="t" r="r" b="b"/>
              <a:pathLst>
                <a:path w="1360170" h="497840">
                  <a:moveTo>
                    <a:pt x="1285240" y="179070"/>
                  </a:moveTo>
                  <a:cubicBezTo>
                    <a:pt x="749300" y="250190"/>
                    <a:pt x="510540" y="336550"/>
                    <a:pt x="363220" y="389890"/>
                  </a:cubicBezTo>
                  <a:cubicBezTo>
                    <a:pt x="261620" y="427990"/>
                    <a:pt x="154940" y="486410"/>
                    <a:pt x="110490" y="495300"/>
                  </a:cubicBezTo>
                  <a:cubicBezTo>
                    <a:pt x="95250" y="497840"/>
                    <a:pt x="90170" y="497840"/>
                    <a:pt x="80010" y="494030"/>
                  </a:cubicBezTo>
                  <a:cubicBezTo>
                    <a:pt x="63500" y="490220"/>
                    <a:pt x="39370" y="478790"/>
                    <a:pt x="26670" y="463550"/>
                  </a:cubicBezTo>
                  <a:cubicBezTo>
                    <a:pt x="13970" y="449580"/>
                    <a:pt x="3810" y="426720"/>
                    <a:pt x="2540" y="407670"/>
                  </a:cubicBezTo>
                  <a:cubicBezTo>
                    <a:pt x="1270" y="388620"/>
                    <a:pt x="6350" y="364490"/>
                    <a:pt x="17780" y="349250"/>
                  </a:cubicBezTo>
                  <a:cubicBezTo>
                    <a:pt x="27940" y="332740"/>
                    <a:pt x="49530" y="317500"/>
                    <a:pt x="64770" y="311150"/>
                  </a:cubicBezTo>
                  <a:cubicBezTo>
                    <a:pt x="74930" y="306070"/>
                    <a:pt x="83820" y="304800"/>
                    <a:pt x="95250" y="304800"/>
                  </a:cubicBezTo>
                  <a:cubicBezTo>
                    <a:pt x="111760" y="306070"/>
                    <a:pt x="139700" y="314960"/>
                    <a:pt x="153670" y="322580"/>
                  </a:cubicBezTo>
                  <a:cubicBezTo>
                    <a:pt x="163830" y="328930"/>
                    <a:pt x="168910" y="335280"/>
                    <a:pt x="175260" y="345440"/>
                  </a:cubicBezTo>
                  <a:cubicBezTo>
                    <a:pt x="184150" y="359410"/>
                    <a:pt x="191770" y="387350"/>
                    <a:pt x="193040" y="403860"/>
                  </a:cubicBezTo>
                  <a:cubicBezTo>
                    <a:pt x="193040" y="415290"/>
                    <a:pt x="191770" y="422910"/>
                    <a:pt x="186690" y="433070"/>
                  </a:cubicBezTo>
                  <a:cubicBezTo>
                    <a:pt x="180340" y="448310"/>
                    <a:pt x="165100" y="471170"/>
                    <a:pt x="148590" y="481330"/>
                  </a:cubicBezTo>
                  <a:cubicBezTo>
                    <a:pt x="132080" y="491490"/>
                    <a:pt x="105410" y="495300"/>
                    <a:pt x="90170" y="495300"/>
                  </a:cubicBezTo>
                  <a:cubicBezTo>
                    <a:pt x="77470" y="495300"/>
                    <a:pt x="69850" y="494030"/>
                    <a:pt x="59690" y="487680"/>
                  </a:cubicBezTo>
                  <a:cubicBezTo>
                    <a:pt x="45720" y="480060"/>
                    <a:pt x="24130" y="463550"/>
                    <a:pt x="13970" y="447040"/>
                  </a:cubicBezTo>
                  <a:cubicBezTo>
                    <a:pt x="5080" y="430530"/>
                    <a:pt x="0" y="406400"/>
                    <a:pt x="2540" y="387350"/>
                  </a:cubicBezTo>
                  <a:cubicBezTo>
                    <a:pt x="5080" y="368300"/>
                    <a:pt x="19050" y="345440"/>
                    <a:pt x="30480" y="332740"/>
                  </a:cubicBezTo>
                  <a:cubicBezTo>
                    <a:pt x="38100" y="323850"/>
                    <a:pt x="41910" y="321310"/>
                    <a:pt x="55880" y="314960"/>
                  </a:cubicBezTo>
                  <a:cubicBezTo>
                    <a:pt x="88900" y="297180"/>
                    <a:pt x="196850" y="269240"/>
                    <a:pt x="251460" y="246380"/>
                  </a:cubicBezTo>
                  <a:cubicBezTo>
                    <a:pt x="292100" y="228600"/>
                    <a:pt x="306070" y="212090"/>
                    <a:pt x="355600" y="193040"/>
                  </a:cubicBezTo>
                  <a:cubicBezTo>
                    <a:pt x="467360" y="149860"/>
                    <a:pt x="808990" y="45720"/>
                    <a:pt x="916940" y="36830"/>
                  </a:cubicBezTo>
                  <a:cubicBezTo>
                    <a:pt x="960120" y="34290"/>
                    <a:pt x="977900" y="49530"/>
                    <a:pt x="1008380" y="46990"/>
                  </a:cubicBezTo>
                  <a:cubicBezTo>
                    <a:pt x="1040130" y="45720"/>
                    <a:pt x="1064260" y="29210"/>
                    <a:pt x="1099820" y="24130"/>
                  </a:cubicBezTo>
                  <a:cubicBezTo>
                    <a:pt x="1154430" y="15240"/>
                    <a:pt x="1259840" y="0"/>
                    <a:pt x="1301750" y="15240"/>
                  </a:cubicBezTo>
                  <a:cubicBezTo>
                    <a:pt x="1324610" y="22860"/>
                    <a:pt x="1338580" y="36830"/>
                    <a:pt x="1347470" y="53340"/>
                  </a:cubicBezTo>
                  <a:cubicBezTo>
                    <a:pt x="1356360" y="69850"/>
                    <a:pt x="1360170" y="95250"/>
                    <a:pt x="1355090" y="113030"/>
                  </a:cubicBezTo>
                  <a:cubicBezTo>
                    <a:pt x="1351280" y="130810"/>
                    <a:pt x="1336040" y="152400"/>
                    <a:pt x="1322070" y="163830"/>
                  </a:cubicBezTo>
                  <a:cubicBezTo>
                    <a:pt x="1311910" y="172720"/>
                    <a:pt x="1285240" y="179070"/>
                    <a:pt x="1285240" y="179070"/>
                  </a:cubicBezTo>
                </a:path>
              </a:pathLst>
            </a:custGeom>
            <a:solidFill>
              <a:srgbClr val="94AAB8"/>
            </a:solidFill>
            <a:ln cap="sq">
              <a:noFill/>
              <a:prstDash val="solid"/>
              <a:miter/>
            </a:ln>
          </p:spPr>
          <p:txBody>
            <a:bodyPr/>
            <a:lstStyle/>
            <a:p>
              <a:endParaRPr lang="en-US"/>
            </a:p>
          </p:txBody>
        </p:sp>
      </p:grpSp>
      <p:grpSp>
        <p:nvGrpSpPr>
          <p:cNvPr id="21" name="Group 21"/>
          <p:cNvGrpSpPr/>
          <p:nvPr/>
        </p:nvGrpSpPr>
        <p:grpSpPr>
          <a:xfrm>
            <a:off x="7514326" y="1336952"/>
            <a:ext cx="111474" cy="115337"/>
            <a:chOff x="0" y="0"/>
            <a:chExt cx="256540" cy="265430"/>
          </a:xfrm>
        </p:grpSpPr>
        <p:sp>
          <p:nvSpPr>
            <p:cNvPr id="22" name="Freeform 22"/>
            <p:cNvSpPr/>
            <p:nvPr/>
          </p:nvSpPr>
          <p:spPr>
            <a:xfrm>
              <a:off x="43180" y="50800"/>
              <a:ext cx="161290" cy="166370"/>
            </a:xfrm>
            <a:custGeom>
              <a:avLst/>
              <a:gdLst/>
              <a:ahLst/>
              <a:cxnLst/>
              <a:rect l="l" t="t" r="r" b="b"/>
              <a:pathLst>
                <a:path w="161290" h="166370">
                  <a:moveTo>
                    <a:pt x="161290" y="57150"/>
                  </a:moveTo>
                  <a:cubicBezTo>
                    <a:pt x="139700" y="144780"/>
                    <a:pt x="128270" y="152400"/>
                    <a:pt x="116840" y="157480"/>
                  </a:cubicBezTo>
                  <a:cubicBezTo>
                    <a:pt x="104140" y="162560"/>
                    <a:pt x="91440" y="166370"/>
                    <a:pt x="77470" y="163830"/>
                  </a:cubicBezTo>
                  <a:cubicBezTo>
                    <a:pt x="58420" y="160020"/>
                    <a:pt x="24130" y="143510"/>
                    <a:pt x="11430" y="124460"/>
                  </a:cubicBezTo>
                  <a:cubicBezTo>
                    <a:pt x="0" y="105410"/>
                    <a:pt x="1270" y="67310"/>
                    <a:pt x="7620" y="48260"/>
                  </a:cubicBezTo>
                  <a:cubicBezTo>
                    <a:pt x="11430" y="34290"/>
                    <a:pt x="21590" y="24130"/>
                    <a:pt x="31750" y="16510"/>
                  </a:cubicBezTo>
                  <a:cubicBezTo>
                    <a:pt x="41910" y="8890"/>
                    <a:pt x="53340" y="1270"/>
                    <a:pt x="67310" y="0"/>
                  </a:cubicBezTo>
                  <a:cubicBezTo>
                    <a:pt x="87630" y="0"/>
                    <a:pt x="140970" y="22860"/>
                    <a:pt x="140970" y="22860"/>
                  </a:cubicBezTo>
                </a:path>
              </a:pathLst>
            </a:custGeom>
            <a:solidFill>
              <a:srgbClr val="94AAB8"/>
            </a:solidFill>
            <a:ln cap="sq">
              <a:noFill/>
              <a:prstDash val="solid"/>
              <a:miter/>
            </a:ln>
          </p:spPr>
          <p:txBody>
            <a:bodyPr/>
            <a:lstStyle/>
            <a:p>
              <a:endParaRPr lang="en-US"/>
            </a:p>
          </p:txBody>
        </p:sp>
      </p:grpSp>
      <p:grpSp>
        <p:nvGrpSpPr>
          <p:cNvPr id="23" name="Group 23"/>
          <p:cNvGrpSpPr/>
          <p:nvPr/>
        </p:nvGrpSpPr>
        <p:grpSpPr>
          <a:xfrm>
            <a:off x="7730100" y="4841209"/>
            <a:ext cx="828329" cy="427685"/>
            <a:chOff x="0" y="0"/>
            <a:chExt cx="1906270" cy="984250"/>
          </a:xfrm>
        </p:grpSpPr>
        <p:sp>
          <p:nvSpPr>
            <p:cNvPr id="24" name="Freeform 24"/>
            <p:cNvSpPr/>
            <p:nvPr/>
          </p:nvSpPr>
          <p:spPr>
            <a:xfrm>
              <a:off x="48260" y="46990"/>
              <a:ext cx="1809750" cy="891540"/>
            </a:xfrm>
            <a:custGeom>
              <a:avLst/>
              <a:gdLst/>
              <a:ahLst/>
              <a:cxnLst/>
              <a:rect l="l" t="t" r="r" b="b"/>
              <a:pathLst>
                <a:path w="1809750" h="891540">
                  <a:moveTo>
                    <a:pt x="1775460" y="153670"/>
                  </a:moveTo>
                  <a:cubicBezTo>
                    <a:pt x="1489710" y="318770"/>
                    <a:pt x="1410970" y="346710"/>
                    <a:pt x="1316990" y="381000"/>
                  </a:cubicBezTo>
                  <a:cubicBezTo>
                    <a:pt x="1197610" y="425450"/>
                    <a:pt x="1010920" y="469900"/>
                    <a:pt x="906780" y="511810"/>
                  </a:cubicBezTo>
                  <a:cubicBezTo>
                    <a:pt x="842010" y="539750"/>
                    <a:pt x="796290" y="574040"/>
                    <a:pt x="750570" y="590550"/>
                  </a:cubicBezTo>
                  <a:cubicBezTo>
                    <a:pt x="718820" y="601980"/>
                    <a:pt x="704850" y="595630"/>
                    <a:pt x="665480" y="609600"/>
                  </a:cubicBezTo>
                  <a:cubicBezTo>
                    <a:pt x="561340" y="646430"/>
                    <a:pt x="213360" y="867410"/>
                    <a:pt x="120650" y="886460"/>
                  </a:cubicBezTo>
                  <a:cubicBezTo>
                    <a:pt x="92710" y="891540"/>
                    <a:pt x="78740" y="890270"/>
                    <a:pt x="60960" y="882650"/>
                  </a:cubicBezTo>
                  <a:cubicBezTo>
                    <a:pt x="43180" y="875030"/>
                    <a:pt x="25400" y="859790"/>
                    <a:pt x="15240" y="843280"/>
                  </a:cubicBezTo>
                  <a:cubicBezTo>
                    <a:pt x="5080" y="826770"/>
                    <a:pt x="0" y="803910"/>
                    <a:pt x="2540" y="784860"/>
                  </a:cubicBezTo>
                  <a:cubicBezTo>
                    <a:pt x="5080" y="765810"/>
                    <a:pt x="17780" y="742950"/>
                    <a:pt x="27940" y="730250"/>
                  </a:cubicBezTo>
                  <a:cubicBezTo>
                    <a:pt x="35560" y="721360"/>
                    <a:pt x="41910" y="716280"/>
                    <a:pt x="52070" y="712470"/>
                  </a:cubicBezTo>
                  <a:cubicBezTo>
                    <a:pt x="67310" y="706120"/>
                    <a:pt x="95250" y="701040"/>
                    <a:pt x="111760" y="702310"/>
                  </a:cubicBezTo>
                  <a:cubicBezTo>
                    <a:pt x="123190" y="703580"/>
                    <a:pt x="130810" y="706120"/>
                    <a:pt x="140970" y="712470"/>
                  </a:cubicBezTo>
                  <a:cubicBezTo>
                    <a:pt x="153670" y="721360"/>
                    <a:pt x="173990" y="741680"/>
                    <a:pt x="181610" y="756920"/>
                  </a:cubicBezTo>
                  <a:cubicBezTo>
                    <a:pt x="186690" y="765810"/>
                    <a:pt x="189230" y="774700"/>
                    <a:pt x="189230" y="786130"/>
                  </a:cubicBezTo>
                  <a:cubicBezTo>
                    <a:pt x="189230" y="801370"/>
                    <a:pt x="186690" y="828040"/>
                    <a:pt x="176530" y="844550"/>
                  </a:cubicBezTo>
                  <a:cubicBezTo>
                    <a:pt x="166370" y="859790"/>
                    <a:pt x="148590" y="876300"/>
                    <a:pt x="130810" y="882650"/>
                  </a:cubicBezTo>
                  <a:cubicBezTo>
                    <a:pt x="113030" y="890270"/>
                    <a:pt x="88900" y="891540"/>
                    <a:pt x="71120" y="886460"/>
                  </a:cubicBezTo>
                  <a:cubicBezTo>
                    <a:pt x="52070" y="880110"/>
                    <a:pt x="33020" y="867410"/>
                    <a:pt x="21590" y="852170"/>
                  </a:cubicBezTo>
                  <a:cubicBezTo>
                    <a:pt x="10160" y="836930"/>
                    <a:pt x="2540" y="814070"/>
                    <a:pt x="2540" y="795020"/>
                  </a:cubicBezTo>
                  <a:cubicBezTo>
                    <a:pt x="2540" y="775970"/>
                    <a:pt x="3810" y="759460"/>
                    <a:pt x="21590" y="737870"/>
                  </a:cubicBezTo>
                  <a:cubicBezTo>
                    <a:pt x="77470" y="671830"/>
                    <a:pt x="379730" y="541020"/>
                    <a:pt x="527050" y="471170"/>
                  </a:cubicBezTo>
                  <a:cubicBezTo>
                    <a:pt x="638810" y="420370"/>
                    <a:pt x="717550" y="389890"/>
                    <a:pt x="824230" y="350520"/>
                  </a:cubicBezTo>
                  <a:cubicBezTo>
                    <a:pt x="947420" y="306070"/>
                    <a:pt x="1101090" y="269240"/>
                    <a:pt x="1226820" y="224790"/>
                  </a:cubicBezTo>
                  <a:cubicBezTo>
                    <a:pt x="1339850" y="184150"/>
                    <a:pt x="1457960" y="139700"/>
                    <a:pt x="1545590" y="96520"/>
                  </a:cubicBezTo>
                  <a:cubicBezTo>
                    <a:pt x="1609090" y="66040"/>
                    <a:pt x="1668780" y="12700"/>
                    <a:pt x="1705610" y="3810"/>
                  </a:cubicBezTo>
                  <a:cubicBezTo>
                    <a:pt x="1723390" y="0"/>
                    <a:pt x="1733550" y="1270"/>
                    <a:pt x="1746250" y="5080"/>
                  </a:cubicBezTo>
                  <a:cubicBezTo>
                    <a:pt x="1762760" y="11430"/>
                    <a:pt x="1784350" y="26670"/>
                    <a:pt x="1794510" y="41910"/>
                  </a:cubicBezTo>
                  <a:cubicBezTo>
                    <a:pt x="1804670" y="58420"/>
                    <a:pt x="1809750" y="82550"/>
                    <a:pt x="1805940" y="101600"/>
                  </a:cubicBezTo>
                  <a:cubicBezTo>
                    <a:pt x="1802130" y="120650"/>
                    <a:pt x="1775460" y="153670"/>
                    <a:pt x="1775460" y="153670"/>
                  </a:cubicBezTo>
                </a:path>
              </a:pathLst>
            </a:custGeom>
            <a:solidFill>
              <a:srgbClr val="94AAB8"/>
            </a:solidFill>
            <a:ln cap="sq">
              <a:noFill/>
              <a:prstDash val="solid"/>
              <a:miter/>
            </a:ln>
          </p:spPr>
          <p:txBody>
            <a:bodyPr/>
            <a:lstStyle/>
            <a:p>
              <a:endParaRPr lang="en-US"/>
            </a:p>
          </p:txBody>
        </p:sp>
      </p:grpSp>
      <p:grpSp>
        <p:nvGrpSpPr>
          <p:cNvPr id="25" name="Group 25"/>
          <p:cNvGrpSpPr/>
          <p:nvPr/>
        </p:nvGrpSpPr>
        <p:grpSpPr>
          <a:xfrm>
            <a:off x="4984639" y="4840657"/>
            <a:ext cx="437066" cy="604829"/>
            <a:chOff x="0" y="0"/>
            <a:chExt cx="1005840" cy="1391920"/>
          </a:xfrm>
        </p:grpSpPr>
        <p:sp>
          <p:nvSpPr>
            <p:cNvPr id="26" name="Freeform 26"/>
            <p:cNvSpPr/>
            <p:nvPr/>
          </p:nvSpPr>
          <p:spPr>
            <a:xfrm>
              <a:off x="46990" y="48260"/>
              <a:ext cx="909320" cy="1294130"/>
            </a:xfrm>
            <a:custGeom>
              <a:avLst/>
              <a:gdLst/>
              <a:ahLst/>
              <a:cxnLst/>
              <a:rect l="l" t="t" r="r" b="b"/>
              <a:pathLst>
                <a:path w="909320" h="1294130">
                  <a:moveTo>
                    <a:pt x="170180" y="63500"/>
                  </a:moveTo>
                  <a:cubicBezTo>
                    <a:pt x="335280" y="577850"/>
                    <a:pt x="342900" y="585470"/>
                    <a:pt x="367030" y="617220"/>
                  </a:cubicBezTo>
                  <a:cubicBezTo>
                    <a:pt x="408940" y="676910"/>
                    <a:pt x="491490" y="770890"/>
                    <a:pt x="570230" y="852170"/>
                  </a:cubicBezTo>
                  <a:cubicBezTo>
                    <a:pt x="662940" y="948690"/>
                    <a:pt x="858520" y="1084580"/>
                    <a:pt x="895350" y="1150620"/>
                  </a:cubicBezTo>
                  <a:cubicBezTo>
                    <a:pt x="908050" y="1174750"/>
                    <a:pt x="909320" y="1191260"/>
                    <a:pt x="906780" y="1210310"/>
                  </a:cubicBezTo>
                  <a:cubicBezTo>
                    <a:pt x="904240" y="1229360"/>
                    <a:pt x="894080" y="1250950"/>
                    <a:pt x="880110" y="1264920"/>
                  </a:cubicBezTo>
                  <a:cubicBezTo>
                    <a:pt x="867410" y="1277620"/>
                    <a:pt x="842010" y="1287780"/>
                    <a:pt x="826770" y="1291590"/>
                  </a:cubicBezTo>
                  <a:cubicBezTo>
                    <a:pt x="815340" y="1294130"/>
                    <a:pt x="806450" y="1294130"/>
                    <a:pt x="796290" y="1291590"/>
                  </a:cubicBezTo>
                  <a:cubicBezTo>
                    <a:pt x="779780" y="1286510"/>
                    <a:pt x="755650" y="1276350"/>
                    <a:pt x="742950" y="1261110"/>
                  </a:cubicBezTo>
                  <a:cubicBezTo>
                    <a:pt x="730250" y="1247140"/>
                    <a:pt x="721360" y="1221740"/>
                    <a:pt x="718820" y="1206500"/>
                  </a:cubicBezTo>
                  <a:cubicBezTo>
                    <a:pt x="716280" y="1195070"/>
                    <a:pt x="717550" y="1186180"/>
                    <a:pt x="721360" y="1176020"/>
                  </a:cubicBezTo>
                  <a:cubicBezTo>
                    <a:pt x="726440" y="1160780"/>
                    <a:pt x="741680" y="1135380"/>
                    <a:pt x="753110" y="1125220"/>
                  </a:cubicBezTo>
                  <a:cubicBezTo>
                    <a:pt x="762000" y="1116330"/>
                    <a:pt x="768350" y="1112520"/>
                    <a:pt x="779780" y="1108710"/>
                  </a:cubicBezTo>
                  <a:cubicBezTo>
                    <a:pt x="795020" y="1104900"/>
                    <a:pt x="821690" y="1102360"/>
                    <a:pt x="839470" y="1107440"/>
                  </a:cubicBezTo>
                  <a:cubicBezTo>
                    <a:pt x="858520" y="1112520"/>
                    <a:pt x="878840" y="1130300"/>
                    <a:pt x="889000" y="1141730"/>
                  </a:cubicBezTo>
                  <a:cubicBezTo>
                    <a:pt x="896620" y="1150620"/>
                    <a:pt x="900430" y="1158240"/>
                    <a:pt x="902970" y="1169670"/>
                  </a:cubicBezTo>
                  <a:cubicBezTo>
                    <a:pt x="906780" y="1184910"/>
                    <a:pt x="908050" y="1211580"/>
                    <a:pt x="901700" y="1229360"/>
                  </a:cubicBezTo>
                  <a:cubicBezTo>
                    <a:pt x="895350" y="1248410"/>
                    <a:pt x="880110" y="1267460"/>
                    <a:pt x="864870" y="1277620"/>
                  </a:cubicBezTo>
                  <a:cubicBezTo>
                    <a:pt x="848360" y="1287780"/>
                    <a:pt x="825500" y="1294130"/>
                    <a:pt x="806450" y="1292860"/>
                  </a:cubicBezTo>
                  <a:cubicBezTo>
                    <a:pt x="787400" y="1290320"/>
                    <a:pt x="774700" y="1283970"/>
                    <a:pt x="750570" y="1268730"/>
                  </a:cubicBezTo>
                  <a:cubicBezTo>
                    <a:pt x="690880" y="1230630"/>
                    <a:pt x="560070" y="1108710"/>
                    <a:pt x="472440" y="1019810"/>
                  </a:cubicBezTo>
                  <a:cubicBezTo>
                    <a:pt x="383540" y="930910"/>
                    <a:pt x="283210" y="821690"/>
                    <a:pt x="222250" y="735330"/>
                  </a:cubicBezTo>
                  <a:cubicBezTo>
                    <a:pt x="177800" y="671830"/>
                    <a:pt x="154940" y="633730"/>
                    <a:pt x="124460" y="558800"/>
                  </a:cubicBezTo>
                  <a:cubicBezTo>
                    <a:pt x="77470" y="441960"/>
                    <a:pt x="0" y="171450"/>
                    <a:pt x="3810" y="90170"/>
                  </a:cubicBezTo>
                  <a:cubicBezTo>
                    <a:pt x="3810" y="62230"/>
                    <a:pt x="10160" y="46990"/>
                    <a:pt x="22860" y="33020"/>
                  </a:cubicBezTo>
                  <a:cubicBezTo>
                    <a:pt x="34290" y="17780"/>
                    <a:pt x="55880" y="6350"/>
                    <a:pt x="74930" y="2540"/>
                  </a:cubicBezTo>
                  <a:cubicBezTo>
                    <a:pt x="93980" y="0"/>
                    <a:pt x="118110" y="5080"/>
                    <a:pt x="134620" y="15240"/>
                  </a:cubicBezTo>
                  <a:cubicBezTo>
                    <a:pt x="149860" y="25400"/>
                    <a:pt x="170180" y="63500"/>
                    <a:pt x="170180" y="63500"/>
                  </a:cubicBezTo>
                </a:path>
              </a:pathLst>
            </a:custGeom>
            <a:solidFill>
              <a:srgbClr val="94AAB8"/>
            </a:solidFill>
            <a:ln cap="sq">
              <a:noFill/>
              <a:prstDash val="solid"/>
              <a:miter/>
            </a:ln>
          </p:spPr>
          <p:txBody>
            <a:bodyPr/>
            <a:lstStyle/>
            <a:p>
              <a:endParaRPr lang="en-US"/>
            </a:p>
          </p:txBody>
        </p:sp>
      </p:grpSp>
      <p:grpSp>
        <p:nvGrpSpPr>
          <p:cNvPr id="27" name="Group 27"/>
          <p:cNvGrpSpPr/>
          <p:nvPr/>
        </p:nvGrpSpPr>
        <p:grpSpPr>
          <a:xfrm>
            <a:off x="5419498" y="5387542"/>
            <a:ext cx="115337" cy="112578"/>
            <a:chOff x="0" y="0"/>
            <a:chExt cx="265430" cy="259080"/>
          </a:xfrm>
        </p:grpSpPr>
        <p:sp>
          <p:nvSpPr>
            <p:cNvPr id="28" name="Freeform 28"/>
            <p:cNvSpPr/>
            <p:nvPr/>
          </p:nvSpPr>
          <p:spPr>
            <a:xfrm>
              <a:off x="49530" y="49530"/>
              <a:ext cx="162560" cy="167640"/>
            </a:xfrm>
            <a:custGeom>
              <a:avLst/>
              <a:gdLst/>
              <a:ahLst/>
              <a:cxnLst/>
              <a:rect l="l" t="t" r="r" b="b"/>
              <a:pathLst>
                <a:path w="162560" h="167640">
                  <a:moveTo>
                    <a:pt x="162560" y="58420"/>
                  </a:moveTo>
                  <a:cubicBezTo>
                    <a:pt x="158750" y="116840"/>
                    <a:pt x="138430" y="148590"/>
                    <a:pt x="116840" y="158750"/>
                  </a:cubicBezTo>
                  <a:cubicBezTo>
                    <a:pt x="96520" y="167640"/>
                    <a:pt x="58420" y="161290"/>
                    <a:pt x="40640" y="153670"/>
                  </a:cubicBezTo>
                  <a:cubicBezTo>
                    <a:pt x="27940" y="147320"/>
                    <a:pt x="19050" y="137160"/>
                    <a:pt x="12700" y="125730"/>
                  </a:cubicBezTo>
                  <a:cubicBezTo>
                    <a:pt x="6350" y="114300"/>
                    <a:pt x="0" y="102870"/>
                    <a:pt x="1270" y="87630"/>
                  </a:cubicBezTo>
                  <a:cubicBezTo>
                    <a:pt x="2540" y="68580"/>
                    <a:pt x="17780" y="31750"/>
                    <a:pt x="33020" y="17780"/>
                  </a:cubicBezTo>
                  <a:cubicBezTo>
                    <a:pt x="41910" y="7620"/>
                    <a:pt x="54610" y="2540"/>
                    <a:pt x="68580" y="1270"/>
                  </a:cubicBezTo>
                  <a:cubicBezTo>
                    <a:pt x="88900" y="0"/>
                    <a:pt x="142240" y="24130"/>
                    <a:pt x="142240" y="24130"/>
                  </a:cubicBezTo>
                </a:path>
              </a:pathLst>
            </a:custGeom>
            <a:solidFill>
              <a:srgbClr val="94AAB8"/>
            </a:solidFill>
            <a:ln cap="sq">
              <a:noFill/>
              <a:prstDash val="solid"/>
              <a:miter/>
            </a:ln>
          </p:spPr>
          <p:txBody>
            <a:bodyPr/>
            <a:lstStyle/>
            <a:p>
              <a:endParaRPr lang="en-US"/>
            </a:p>
          </p:txBody>
        </p:sp>
      </p:grpSp>
      <p:grpSp>
        <p:nvGrpSpPr>
          <p:cNvPr id="29" name="Group 29"/>
          <p:cNvGrpSpPr/>
          <p:nvPr/>
        </p:nvGrpSpPr>
        <p:grpSpPr>
          <a:xfrm>
            <a:off x="3755666" y="3273399"/>
            <a:ext cx="714096" cy="416096"/>
            <a:chOff x="0" y="0"/>
            <a:chExt cx="1643380" cy="957580"/>
          </a:xfrm>
        </p:grpSpPr>
        <p:sp>
          <p:nvSpPr>
            <p:cNvPr id="30" name="Freeform 30"/>
            <p:cNvSpPr/>
            <p:nvPr/>
          </p:nvSpPr>
          <p:spPr>
            <a:xfrm>
              <a:off x="44450" y="50800"/>
              <a:ext cx="1551940" cy="857250"/>
            </a:xfrm>
            <a:custGeom>
              <a:avLst/>
              <a:gdLst/>
              <a:ahLst/>
              <a:cxnLst/>
              <a:rect l="l" t="t" r="r" b="b"/>
              <a:pathLst>
                <a:path w="1551940" h="857250">
                  <a:moveTo>
                    <a:pt x="123190" y="8890"/>
                  </a:moveTo>
                  <a:cubicBezTo>
                    <a:pt x="278130" y="78740"/>
                    <a:pt x="505460" y="128270"/>
                    <a:pt x="612140" y="167640"/>
                  </a:cubicBezTo>
                  <a:cubicBezTo>
                    <a:pt x="680720" y="194310"/>
                    <a:pt x="709930" y="218440"/>
                    <a:pt x="777240" y="247650"/>
                  </a:cubicBezTo>
                  <a:cubicBezTo>
                    <a:pt x="877570" y="290830"/>
                    <a:pt x="1083310" y="353060"/>
                    <a:pt x="1162050" y="392430"/>
                  </a:cubicBezTo>
                  <a:cubicBezTo>
                    <a:pt x="1200150" y="411480"/>
                    <a:pt x="1207770" y="417830"/>
                    <a:pt x="1240790" y="444500"/>
                  </a:cubicBezTo>
                  <a:cubicBezTo>
                    <a:pt x="1310640" y="497840"/>
                    <a:pt x="1506220" y="656590"/>
                    <a:pt x="1539240" y="718820"/>
                  </a:cubicBezTo>
                  <a:cubicBezTo>
                    <a:pt x="1551940" y="744220"/>
                    <a:pt x="1549400" y="763270"/>
                    <a:pt x="1546860" y="779780"/>
                  </a:cubicBezTo>
                  <a:cubicBezTo>
                    <a:pt x="1545590" y="791210"/>
                    <a:pt x="1543050" y="798830"/>
                    <a:pt x="1536700" y="807720"/>
                  </a:cubicBezTo>
                  <a:cubicBezTo>
                    <a:pt x="1526540" y="821690"/>
                    <a:pt x="1506220" y="840740"/>
                    <a:pt x="1490980" y="848360"/>
                  </a:cubicBezTo>
                  <a:cubicBezTo>
                    <a:pt x="1480820" y="853440"/>
                    <a:pt x="1471930" y="854710"/>
                    <a:pt x="1461770" y="855980"/>
                  </a:cubicBezTo>
                  <a:cubicBezTo>
                    <a:pt x="1451610" y="855980"/>
                    <a:pt x="1441450" y="855980"/>
                    <a:pt x="1431290" y="853440"/>
                  </a:cubicBezTo>
                  <a:cubicBezTo>
                    <a:pt x="1416050" y="847090"/>
                    <a:pt x="1391920" y="835660"/>
                    <a:pt x="1380490" y="820420"/>
                  </a:cubicBezTo>
                  <a:cubicBezTo>
                    <a:pt x="1367790" y="805180"/>
                    <a:pt x="1360170" y="782320"/>
                    <a:pt x="1360170" y="763270"/>
                  </a:cubicBezTo>
                  <a:cubicBezTo>
                    <a:pt x="1358900" y="744220"/>
                    <a:pt x="1369060" y="720090"/>
                    <a:pt x="1377950" y="706120"/>
                  </a:cubicBezTo>
                  <a:cubicBezTo>
                    <a:pt x="1383030" y="695960"/>
                    <a:pt x="1389380" y="689610"/>
                    <a:pt x="1399540" y="684530"/>
                  </a:cubicBezTo>
                  <a:cubicBezTo>
                    <a:pt x="1413510" y="675640"/>
                    <a:pt x="1437640" y="665480"/>
                    <a:pt x="1456690" y="666750"/>
                  </a:cubicBezTo>
                  <a:cubicBezTo>
                    <a:pt x="1475740" y="666750"/>
                    <a:pt x="1498600" y="675640"/>
                    <a:pt x="1513840" y="687070"/>
                  </a:cubicBezTo>
                  <a:cubicBezTo>
                    <a:pt x="1529080" y="699770"/>
                    <a:pt x="1541780" y="720090"/>
                    <a:pt x="1545590" y="739140"/>
                  </a:cubicBezTo>
                  <a:cubicBezTo>
                    <a:pt x="1550670" y="756920"/>
                    <a:pt x="1545590" y="783590"/>
                    <a:pt x="1540510" y="798830"/>
                  </a:cubicBezTo>
                  <a:cubicBezTo>
                    <a:pt x="1536700" y="810260"/>
                    <a:pt x="1532890" y="816610"/>
                    <a:pt x="1524000" y="824230"/>
                  </a:cubicBezTo>
                  <a:cubicBezTo>
                    <a:pt x="1512570" y="835660"/>
                    <a:pt x="1490980" y="850900"/>
                    <a:pt x="1471930" y="854710"/>
                  </a:cubicBezTo>
                  <a:cubicBezTo>
                    <a:pt x="1452880" y="857250"/>
                    <a:pt x="1433830" y="855980"/>
                    <a:pt x="1412240" y="845820"/>
                  </a:cubicBezTo>
                  <a:cubicBezTo>
                    <a:pt x="1376680" y="830580"/>
                    <a:pt x="1322070" y="778510"/>
                    <a:pt x="1287780" y="744220"/>
                  </a:cubicBezTo>
                  <a:cubicBezTo>
                    <a:pt x="1258570" y="715010"/>
                    <a:pt x="1245870" y="684530"/>
                    <a:pt x="1215390" y="656590"/>
                  </a:cubicBezTo>
                  <a:cubicBezTo>
                    <a:pt x="1177290" y="622300"/>
                    <a:pt x="1141730" y="594360"/>
                    <a:pt x="1075690" y="556260"/>
                  </a:cubicBezTo>
                  <a:cubicBezTo>
                    <a:pt x="942340" y="481330"/>
                    <a:pt x="579120" y="328930"/>
                    <a:pt x="434340" y="281940"/>
                  </a:cubicBezTo>
                  <a:cubicBezTo>
                    <a:pt x="363220" y="260350"/>
                    <a:pt x="327660" y="265430"/>
                    <a:pt x="270510" y="247650"/>
                  </a:cubicBezTo>
                  <a:cubicBezTo>
                    <a:pt x="200660" y="227330"/>
                    <a:pt x="90170" y="189230"/>
                    <a:pt x="48260" y="160020"/>
                  </a:cubicBezTo>
                  <a:cubicBezTo>
                    <a:pt x="26670" y="146050"/>
                    <a:pt x="13970" y="133350"/>
                    <a:pt x="7620" y="116840"/>
                  </a:cubicBezTo>
                  <a:cubicBezTo>
                    <a:pt x="0" y="99060"/>
                    <a:pt x="0" y="73660"/>
                    <a:pt x="6350" y="57150"/>
                  </a:cubicBezTo>
                  <a:cubicBezTo>
                    <a:pt x="12700" y="39370"/>
                    <a:pt x="30480" y="20320"/>
                    <a:pt x="44450" y="11430"/>
                  </a:cubicBezTo>
                  <a:cubicBezTo>
                    <a:pt x="57150" y="3810"/>
                    <a:pt x="71120" y="1270"/>
                    <a:pt x="83820" y="0"/>
                  </a:cubicBezTo>
                  <a:cubicBezTo>
                    <a:pt x="96520" y="0"/>
                    <a:pt x="123190" y="8890"/>
                    <a:pt x="123190" y="8890"/>
                  </a:cubicBezTo>
                </a:path>
              </a:pathLst>
            </a:custGeom>
            <a:solidFill>
              <a:srgbClr val="94AAB8"/>
            </a:solidFill>
            <a:ln cap="sq">
              <a:noFill/>
              <a:prstDash val="solid"/>
              <a:miter/>
            </a:ln>
          </p:spPr>
          <p:txBody>
            <a:bodyPr/>
            <a:lstStyle/>
            <a:p>
              <a:endParaRPr lang="en-US"/>
            </a:p>
          </p:txBody>
        </p:sp>
      </p:grpSp>
      <p:grpSp>
        <p:nvGrpSpPr>
          <p:cNvPr id="31" name="Group 31"/>
          <p:cNvGrpSpPr/>
          <p:nvPr/>
        </p:nvGrpSpPr>
        <p:grpSpPr>
          <a:xfrm>
            <a:off x="2945548" y="5261168"/>
            <a:ext cx="623040" cy="281444"/>
            <a:chOff x="0" y="0"/>
            <a:chExt cx="1433830" cy="647700"/>
          </a:xfrm>
        </p:grpSpPr>
        <p:sp>
          <p:nvSpPr>
            <p:cNvPr id="32" name="Freeform 32"/>
            <p:cNvSpPr/>
            <p:nvPr/>
          </p:nvSpPr>
          <p:spPr>
            <a:xfrm>
              <a:off x="49530" y="46990"/>
              <a:ext cx="1338580" cy="551180"/>
            </a:xfrm>
            <a:custGeom>
              <a:avLst/>
              <a:gdLst/>
              <a:ahLst/>
              <a:cxnLst/>
              <a:rect l="l" t="t" r="r" b="b"/>
              <a:pathLst>
                <a:path w="1338580" h="551180">
                  <a:moveTo>
                    <a:pt x="1290320" y="162560"/>
                  </a:moveTo>
                  <a:cubicBezTo>
                    <a:pt x="981710" y="293370"/>
                    <a:pt x="933450" y="289560"/>
                    <a:pt x="855980" y="311150"/>
                  </a:cubicBezTo>
                  <a:cubicBezTo>
                    <a:pt x="731520" y="345440"/>
                    <a:pt x="519430" y="440690"/>
                    <a:pt x="381000" y="482600"/>
                  </a:cubicBezTo>
                  <a:cubicBezTo>
                    <a:pt x="278130" y="514350"/>
                    <a:pt x="161290" y="548640"/>
                    <a:pt x="102870" y="548640"/>
                  </a:cubicBezTo>
                  <a:cubicBezTo>
                    <a:pt x="77470" y="549910"/>
                    <a:pt x="60960" y="546100"/>
                    <a:pt x="45720" y="535940"/>
                  </a:cubicBezTo>
                  <a:cubicBezTo>
                    <a:pt x="29210" y="527050"/>
                    <a:pt x="13970" y="505460"/>
                    <a:pt x="7620" y="491490"/>
                  </a:cubicBezTo>
                  <a:cubicBezTo>
                    <a:pt x="2540" y="481330"/>
                    <a:pt x="0" y="473710"/>
                    <a:pt x="1270" y="462280"/>
                  </a:cubicBezTo>
                  <a:cubicBezTo>
                    <a:pt x="1270" y="445770"/>
                    <a:pt x="6350" y="420370"/>
                    <a:pt x="16510" y="405130"/>
                  </a:cubicBezTo>
                  <a:cubicBezTo>
                    <a:pt x="26670" y="388620"/>
                    <a:pt x="45720" y="374650"/>
                    <a:pt x="63500" y="368300"/>
                  </a:cubicBezTo>
                  <a:cubicBezTo>
                    <a:pt x="81280" y="363220"/>
                    <a:pt x="107950" y="364490"/>
                    <a:pt x="123190" y="368300"/>
                  </a:cubicBezTo>
                  <a:cubicBezTo>
                    <a:pt x="134620" y="372110"/>
                    <a:pt x="140970" y="375920"/>
                    <a:pt x="149860" y="383540"/>
                  </a:cubicBezTo>
                  <a:cubicBezTo>
                    <a:pt x="161290" y="393700"/>
                    <a:pt x="177800" y="414020"/>
                    <a:pt x="182880" y="431800"/>
                  </a:cubicBezTo>
                  <a:cubicBezTo>
                    <a:pt x="187960" y="450850"/>
                    <a:pt x="184150" y="476250"/>
                    <a:pt x="180340" y="491490"/>
                  </a:cubicBezTo>
                  <a:cubicBezTo>
                    <a:pt x="176530" y="501650"/>
                    <a:pt x="172720" y="509270"/>
                    <a:pt x="163830" y="516890"/>
                  </a:cubicBezTo>
                  <a:cubicBezTo>
                    <a:pt x="152400" y="528320"/>
                    <a:pt x="132080" y="543560"/>
                    <a:pt x="113030" y="547370"/>
                  </a:cubicBezTo>
                  <a:cubicBezTo>
                    <a:pt x="95250" y="551180"/>
                    <a:pt x="71120" y="548640"/>
                    <a:pt x="54610" y="541020"/>
                  </a:cubicBezTo>
                  <a:cubicBezTo>
                    <a:pt x="36830" y="533400"/>
                    <a:pt x="20320" y="513080"/>
                    <a:pt x="11430" y="500380"/>
                  </a:cubicBezTo>
                  <a:cubicBezTo>
                    <a:pt x="5080" y="490220"/>
                    <a:pt x="2540" y="482600"/>
                    <a:pt x="1270" y="471170"/>
                  </a:cubicBezTo>
                  <a:cubicBezTo>
                    <a:pt x="0" y="455930"/>
                    <a:pt x="2540" y="429260"/>
                    <a:pt x="11430" y="412750"/>
                  </a:cubicBezTo>
                  <a:cubicBezTo>
                    <a:pt x="20320" y="396240"/>
                    <a:pt x="33020" y="383540"/>
                    <a:pt x="54610" y="372110"/>
                  </a:cubicBezTo>
                  <a:cubicBezTo>
                    <a:pt x="96520" y="350520"/>
                    <a:pt x="175260" y="353060"/>
                    <a:pt x="259080" y="330200"/>
                  </a:cubicBezTo>
                  <a:cubicBezTo>
                    <a:pt x="400050" y="292100"/>
                    <a:pt x="671830" y="176530"/>
                    <a:pt x="817880" y="137160"/>
                  </a:cubicBezTo>
                  <a:cubicBezTo>
                    <a:pt x="909320" y="113030"/>
                    <a:pt x="975360" y="118110"/>
                    <a:pt x="1046480" y="93980"/>
                  </a:cubicBezTo>
                  <a:cubicBezTo>
                    <a:pt x="1113790" y="72390"/>
                    <a:pt x="1187450" y="11430"/>
                    <a:pt x="1234440" y="3810"/>
                  </a:cubicBezTo>
                  <a:cubicBezTo>
                    <a:pt x="1258570" y="0"/>
                    <a:pt x="1277620" y="2540"/>
                    <a:pt x="1294130" y="12700"/>
                  </a:cubicBezTo>
                  <a:cubicBezTo>
                    <a:pt x="1310640" y="21590"/>
                    <a:pt x="1325880" y="40640"/>
                    <a:pt x="1332230" y="58420"/>
                  </a:cubicBezTo>
                  <a:cubicBezTo>
                    <a:pt x="1338580" y="76200"/>
                    <a:pt x="1338580" y="100330"/>
                    <a:pt x="1330960" y="118110"/>
                  </a:cubicBezTo>
                  <a:cubicBezTo>
                    <a:pt x="1324610" y="135890"/>
                    <a:pt x="1290320" y="162560"/>
                    <a:pt x="1290320" y="162560"/>
                  </a:cubicBezTo>
                </a:path>
              </a:pathLst>
            </a:custGeom>
            <a:solidFill>
              <a:srgbClr val="94AAB8"/>
            </a:solidFill>
            <a:ln cap="sq">
              <a:noFill/>
              <a:prstDash val="solid"/>
              <a:miter/>
            </a:ln>
          </p:spPr>
          <p:txBody>
            <a:bodyPr/>
            <a:lstStyle/>
            <a:p>
              <a:endParaRPr lang="en-US"/>
            </a:p>
          </p:txBody>
        </p:sp>
      </p:grpSp>
      <p:sp>
        <p:nvSpPr>
          <p:cNvPr id="33" name="Freeform 33"/>
          <p:cNvSpPr/>
          <p:nvPr/>
        </p:nvSpPr>
        <p:spPr>
          <a:xfrm>
            <a:off x="10686839" y="428657"/>
            <a:ext cx="6348577" cy="5081344"/>
          </a:xfrm>
          <a:custGeom>
            <a:avLst/>
            <a:gdLst/>
            <a:ahLst/>
            <a:cxnLst/>
            <a:rect l="l" t="t" r="r" b="b"/>
            <a:pathLst>
              <a:path w="6348577" h="5081344">
                <a:moveTo>
                  <a:pt x="0" y="0"/>
                </a:moveTo>
                <a:lnTo>
                  <a:pt x="6348578" y="0"/>
                </a:lnTo>
                <a:lnTo>
                  <a:pt x="6348578" y="5081344"/>
                </a:lnTo>
                <a:lnTo>
                  <a:pt x="0" y="5081344"/>
                </a:lnTo>
                <a:lnTo>
                  <a:pt x="0" y="0"/>
                </a:lnTo>
                <a:close/>
              </a:path>
            </a:pathLst>
          </a:custGeom>
          <a:blipFill>
            <a:blip r:embed="rId6"/>
            <a:stretch>
              <a:fillRect r="-725"/>
            </a:stretch>
          </a:blipFill>
        </p:spPr>
        <p:txBody>
          <a:bodyPr/>
          <a:lstStyle/>
          <a:p>
            <a:endParaRPr lang="en-US"/>
          </a:p>
        </p:txBody>
      </p:sp>
      <p:sp>
        <p:nvSpPr>
          <p:cNvPr id="34" name="TextBox 34"/>
          <p:cNvSpPr txBox="1"/>
          <p:nvPr/>
        </p:nvSpPr>
        <p:spPr>
          <a:xfrm>
            <a:off x="1108281" y="3634677"/>
            <a:ext cx="2899450" cy="1385378"/>
          </a:xfrm>
          <a:prstGeom prst="rect">
            <a:avLst/>
          </a:prstGeom>
        </p:spPr>
        <p:txBody>
          <a:bodyPr lIns="0" tIns="0" rIns="0" bIns="0" rtlCol="0" anchor="t">
            <a:spAutoFit/>
          </a:bodyPr>
          <a:lstStyle/>
          <a:p>
            <a:pPr algn="ctr">
              <a:lnSpc>
                <a:spcPts val="1865"/>
              </a:lnSpc>
            </a:pPr>
            <a:r>
              <a:rPr lang="en-US" sz="1332" b="1">
                <a:solidFill>
                  <a:srgbClr val="3B365F"/>
                </a:solidFill>
                <a:latin typeface="Coco Gothic Bold"/>
                <a:ea typeface="Coco Gothic Bold"/>
                <a:cs typeface="Coco Gothic Bold"/>
                <a:sym typeface="Coco Gothic Bold"/>
              </a:rPr>
              <a:t>Kernels for Non-Linearity:</a:t>
            </a:r>
            <a:r>
              <a:rPr lang="en-US" sz="1332">
                <a:solidFill>
                  <a:srgbClr val="3B365F"/>
                </a:solidFill>
                <a:latin typeface="Coco Gothic"/>
                <a:ea typeface="Coco Gothic"/>
                <a:cs typeface="Coco Gothic"/>
                <a:sym typeface="Coco Gothic"/>
              </a:rPr>
              <a:t> SVM uses kernel functions (e.g., linear, polynomial, RBF) to transform data into higher dimensions, allowing for the separation of non-linearly separable classes.</a:t>
            </a:r>
          </a:p>
        </p:txBody>
      </p:sp>
      <p:sp>
        <p:nvSpPr>
          <p:cNvPr id="35" name="TextBox 35"/>
          <p:cNvSpPr txBox="1"/>
          <p:nvPr/>
        </p:nvSpPr>
        <p:spPr>
          <a:xfrm>
            <a:off x="5254494" y="3651395"/>
            <a:ext cx="2554259" cy="1608483"/>
          </a:xfrm>
          <a:prstGeom prst="rect">
            <a:avLst/>
          </a:prstGeom>
        </p:spPr>
        <p:txBody>
          <a:bodyPr lIns="0" tIns="0" rIns="0" bIns="0" rtlCol="0" anchor="t">
            <a:spAutoFit/>
          </a:bodyPr>
          <a:lstStyle/>
          <a:p>
            <a:pPr algn="ctr">
              <a:lnSpc>
                <a:spcPts val="1643"/>
              </a:lnSpc>
            </a:pPr>
            <a:r>
              <a:rPr lang="en-US" sz="1173" b="1">
                <a:solidFill>
                  <a:srgbClr val="3B365F"/>
                </a:solidFill>
                <a:latin typeface="Coco Gothic Bold"/>
                <a:ea typeface="Coco Gothic Bold"/>
                <a:cs typeface="Coco Gothic Bold"/>
                <a:sym typeface="Coco Gothic Bold"/>
              </a:rPr>
              <a:t>Regularization Parameter C: </a:t>
            </a:r>
            <a:r>
              <a:rPr lang="en-US" sz="1173">
                <a:solidFill>
                  <a:srgbClr val="3B365F"/>
                </a:solidFill>
                <a:latin typeface="Coco Gothic"/>
                <a:ea typeface="Coco Gothic"/>
                <a:cs typeface="Coco Gothic"/>
                <a:sym typeface="Coco Gothic"/>
              </a:rPr>
              <a:t>The parameter C balances the margin width and classification accuracy, with a small C allowing misclassifications for a wider margin, while a large C focuses on minimizing errors, which can lead to overfitting.</a:t>
            </a:r>
          </a:p>
        </p:txBody>
      </p:sp>
      <p:sp>
        <p:nvSpPr>
          <p:cNvPr id="36" name="TextBox 36"/>
          <p:cNvSpPr txBox="1"/>
          <p:nvPr/>
        </p:nvSpPr>
        <p:spPr>
          <a:xfrm>
            <a:off x="1743926" y="1646615"/>
            <a:ext cx="2899450" cy="1385378"/>
          </a:xfrm>
          <a:prstGeom prst="rect">
            <a:avLst/>
          </a:prstGeom>
        </p:spPr>
        <p:txBody>
          <a:bodyPr lIns="0" tIns="0" rIns="0" bIns="0" rtlCol="0" anchor="t">
            <a:spAutoFit/>
          </a:bodyPr>
          <a:lstStyle/>
          <a:p>
            <a:pPr algn="ctr">
              <a:lnSpc>
                <a:spcPts val="1865"/>
              </a:lnSpc>
            </a:pPr>
            <a:r>
              <a:rPr lang="en-US" sz="1332" b="1">
                <a:solidFill>
                  <a:srgbClr val="3B365F"/>
                </a:solidFill>
                <a:latin typeface="Coco Gothic Bold"/>
                <a:ea typeface="Coco Gothic Bold"/>
                <a:cs typeface="Coco Gothic Bold"/>
                <a:sym typeface="Coco Gothic Bold"/>
              </a:rPr>
              <a:t>Maximizing the Margin:</a:t>
            </a:r>
            <a:r>
              <a:rPr lang="en-US" sz="1332">
                <a:solidFill>
                  <a:srgbClr val="3B365F"/>
                </a:solidFill>
                <a:latin typeface="Coco Gothic"/>
                <a:ea typeface="Coco Gothic"/>
                <a:cs typeface="Coco Gothic"/>
                <a:sym typeface="Coco Gothic"/>
              </a:rPr>
              <a:t> SVM identifies the hyperplane that separates classes while maximizing the margin between the closest data points (support vectors) of each class.</a:t>
            </a:r>
          </a:p>
        </p:txBody>
      </p:sp>
      <p:sp>
        <p:nvSpPr>
          <p:cNvPr id="37" name="TextBox 37"/>
          <p:cNvSpPr txBox="1"/>
          <p:nvPr/>
        </p:nvSpPr>
        <p:spPr>
          <a:xfrm>
            <a:off x="5817108" y="1646615"/>
            <a:ext cx="2899450" cy="1385378"/>
          </a:xfrm>
          <a:prstGeom prst="rect">
            <a:avLst/>
          </a:prstGeom>
        </p:spPr>
        <p:txBody>
          <a:bodyPr lIns="0" tIns="0" rIns="0" bIns="0" rtlCol="0" anchor="t">
            <a:spAutoFit/>
          </a:bodyPr>
          <a:lstStyle/>
          <a:p>
            <a:pPr algn="ctr">
              <a:lnSpc>
                <a:spcPts val="1865"/>
              </a:lnSpc>
            </a:pPr>
            <a:r>
              <a:rPr lang="en-US" sz="1332" b="1">
                <a:solidFill>
                  <a:srgbClr val="3B365F"/>
                </a:solidFill>
                <a:latin typeface="Coco Gothic Bold"/>
                <a:ea typeface="Coco Gothic Bold"/>
                <a:cs typeface="Coco Gothic Bold"/>
                <a:sym typeface="Coco Gothic Bold"/>
              </a:rPr>
              <a:t>Support Vectors: </a:t>
            </a:r>
            <a:r>
              <a:rPr lang="en-US" sz="1332">
                <a:solidFill>
                  <a:srgbClr val="3B365F"/>
                </a:solidFill>
                <a:latin typeface="Coco Gothic"/>
                <a:ea typeface="Coco Gothic"/>
                <a:cs typeface="Coco Gothic"/>
                <a:sym typeface="Coco Gothic"/>
              </a:rPr>
              <a:t>The closest points to the decision boundary, known as support vectors, are critical for defining the hyperplane; removing other points doesn’t impact the model.</a:t>
            </a:r>
          </a:p>
        </p:txBody>
      </p:sp>
      <p:sp>
        <p:nvSpPr>
          <p:cNvPr id="38" name="TextBox 38"/>
          <p:cNvSpPr txBox="1"/>
          <p:nvPr/>
        </p:nvSpPr>
        <p:spPr>
          <a:xfrm>
            <a:off x="397140" y="6845212"/>
            <a:ext cx="17357820" cy="132334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We defined a hyperparameter grid for tuning SVM parameters, including C, kernel types, gamma, and polynomial degrees, using “rbf” and “polynomial” kernels (excluding “linear” due to the non-linear nature of the data). To handle class imbalance, we used stratified K-fold cross-validation, ensuring class proportions remained consistent across folds. Using GridSearchCV, we identified the best parameters as {′C′:10,′degree′:2,′gamma′:0.1,′kernel′:′rbf′} achieving 71.64% cross-validation accuracy, with 75.24% on the training set and 67.48% on the test set.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965349"/>
            <a:ext cx="18288000" cy="1321651"/>
            <a:chOff x="0" y="0"/>
            <a:chExt cx="4816593" cy="348089"/>
          </a:xfrm>
        </p:grpSpPr>
        <p:sp>
          <p:nvSpPr>
            <p:cNvPr id="3" name="Freeform 3"/>
            <p:cNvSpPr/>
            <p:nvPr/>
          </p:nvSpPr>
          <p:spPr>
            <a:xfrm>
              <a:off x="0" y="0"/>
              <a:ext cx="4816592" cy="348089"/>
            </a:xfrm>
            <a:custGeom>
              <a:avLst/>
              <a:gdLst/>
              <a:ahLst/>
              <a:cxnLst/>
              <a:rect l="l" t="t" r="r" b="b"/>
              <a:pathLst>
                <a:path w="4816592" h="348089">
                  <a:moveTo>
                    <a:pt x="0" y="0"/>
                  </a:moveTo>
                  <a:lnTo>
                    <a:pt x="4816592" y="0"/>
                  </a:lnTo>
                  <a:lnTo>
                    <a:pt x="4816592" y="348089"/>
                  </a:lnTo>
                  <a:lnTo>
                    <a:pt x="0" y="348089"/>
                  </a:lnTo>
                  <a:close/>
                </a:path>
              </a:pathLst>
            </a:custGeom>
            <a:solidFill>
              <a:srgbClr val="565FA6"/>
            </a:solidFill>
          </p:spPr>
          <p:txBody>
            <a:bodyPr/>
            <a:lstStyle/>
            <a:p>
              <a:endParaRPr lang="en-US"/>
            </a:p>
          </p:txBody>
        </p:sp>
        <p:sp>
          <p:nvSpPr>
            <p:cNvPr id="4" name="TextBox 4"/>
            <p:cNvSpPr txBox="1"/>
            <p:nvPr/>
          </p:nvSpPr>
          <p:spPr>
            <a:xfrm>
              <a:off x="0" y="-38100"/>
              <a:ext cx="4816593" cy="3861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152317" y="4269319"/>
            <a:ext cx="5983367" cy="5502173"/>
          </a:xfrm>
          <a:custGeom>
            <a:avLst/>
            <a:gdLst/>
            <a:ahLst/>
            <a:cxnLst/>
            <a:rect l="l" t="t" r="r" b="b"/>
            <a:pathLst>
              <a:path w="5983367" h="5502173">
                <a:moveTo>
                  <a:pt x="0" y="0"/>
                </a:moveTo>
                <a:lnTo>
                  <a:pt x="5983366" y="0"/>
                </a:lnTo>
                <a:lnTo>
                  <a:pt x="5983366" y="5502173"/>
                </a:lnTo>
                <a:lnTo>
                  <a:pt x="0" y="55021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841323" y="1618997"/>
            <a:ext cx="368629" cy="469319"/>
          </a:xfrm>
          <a:custGeom>
            <a:avLst/>
            <a:gdLst/>
            <a:ahLst/>
            <a:cxnLst/>
            <a:rect l="l" t="t" r="r" b="b"/>
            <a:pathLst>
              <a:path w="368629" h="469319">
                <a:moveTo>
                  <a:pt x="0" y="0"/>
                </a:moveTo>
                <a:lnTo>
                  <a:pt x="368629" y="0"/>
                </a:lnTo>
                <a:lnTo>
                  <a:pt x="368629" y="469320"/>
                </a:lnTo>
                <a:lnTo>
                  <a:pt x="0" y="469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841323" y="2275794"/>
            <a:ext cx="422137" cy="422137"/>
          </a:xfrm>
          <a:custGeom>
            <a:avLst/>
            <a:gdLst/>
            <a:ahLst/>
            <a:cxnLst/>
            <a:rect l="l" t="t" r="r" b="b"/>
            <a:pathLst>
              <a:path w="422137" h="422137">
                <a:moveTo>
                  <a:pt x="0" y="0"/>
                </a:moveTo>
                <a:lnTo>
                  <a:pt x="422137" y="0"/>
                </a:lnTo>
                <a:lnTo>
                  <a:pt x="422137" y="422137"/>
                </a:lnTo>
                <a:lnTo>
                  <a:pt x="0" y="422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0841323" y="2969732"/>
            <a:ext cx="417577" cy="268768"/>
          </a:xfrm>
          <a:custGeom>
            <a:avLst/>
            <a:gdLst/>
            <a:ahLst/>
            <a:cxnLst/>
            <a:rect l="l" t="t" r="r" b="b"/>
            <a:pathLst>
              <a:path w="417577" h="268768">
                <a:moveTo>
                  <a:pt x="0" y="0"/>
                </a:moveTo>
                <a:lnTo>
                  <a:pt x="417577" y="0"/>
                </a:lnTo>
                <a:lnTo>
                  <a:pt x="417577" y="268768"/>
                </a:lnTo>
                <a:lnTo>
                  <a:pt x="0" y="2687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1654361" y="2386568"/>
            <a:ext cx="7489639" cy="1185292"/>
          </a:xfrm>
          <a:prstGeom prst="rect">
            <a:avLst/>
          </a:prstGeom>
        </p:spPr>
        <p:txBody>
          <a:bodyPr lIns="0" tIns="0" rIns="0" bIns="0" rtlCol="0" anchor="t">
            <a:spAutoFit/>
          </a:bodyPr>
          <a:lstStyle/>
          <a:p>
            <a:pPr algn="ctr">
              <a:lnSpc>
                <a:spcPts val="8832"/>
              </a:lnSpc>
            </a:pPr>
            <a:r>
              <a:rPr lang="en-US" sz="9200" b="1">
                <a:solidFill>
                  <a:srgbClr val="18253B"/>
                </a:solidFill>
                <a:latin typeface="Livvic Bold"/>
                <a:ea typeface="Livvic Bold"/>
                <a:cs typeface="Livvic Bold"/>
                <a:sym typeface="Livvic Bold"/>
              </a:rPr>
              <a:t>Thank you!</a:t>
            </a:r>
          </a:p>
        </p:txBody>
      </p:sp>
      <p:sp>
        <p:nvSpPr>
          <p:cNvPr id="13" name="TextBox 13"/>
          <p:cNvSpPr txBox="1"/>
          <p:nvPr/>
        </p:nvSpPr>
        <p:spPr>
          <a:xfrm>
            <a:off x="11538512" y="1622671"/>
            <a:ext cx="5438373" cy="414346"/>
          </a:xfrm>
          <a:prstGeom prst="rect">
            <a:avLst/>
          </a:prstGeom>
        </p:spPr>
        <p:txBody>
          <a:bodyPr lIns="0" tIns="0" rIns="0" bIns="0" rtlCol="0" anchor="t">
            <a:spAutoFit/>
          </a:bodyPr>
          <a:lstStyle/>
          <a:p>
            <a:pPr marL="0" lvl="0" indent="0" algn="l">
              <a:lnSpc>
                <a:spcPts val="3412"/>
              </a:lnSpc>
              <a:spcBef>
                <a:spcPct val="0"/>
              </a:spcBef>
            </a:pPr>
            <a:r>
              <a:rPr lang="en-US" sz="2437">
                <a:solidFill>
                  <a:srgbClr val="18253B"/>
                </a:solidFill>
                <a:latin typeface="Livvic"/>
                <a:ea typeface="Livvic"/>
                <a:cs typeface="Livvic"/>
                <a:sym typeface="Livvic"/>
              </a:rPr>
              <a:t>IIT JODHPUR</a:t>
            </a:r>
          </a:p>
        </p:txBody>
      </p:sp>
      <p:sp>
        <p:nvSpPr>
          <p:cNvPr id="14" name="TextBox 14"/>
          <p:cNvSpPr txBox="1"/>
          <p:nvPr/>
        </p:nvSpPr>
        <p:spPr>
          <a:xfrm>
            <a:off x="11538512" y="2228169"/>
            <a:ext cx="5438373" cy="414346"/>
          </a:xfrm>
          <a:prstGeom prst="rect">
            <a:avLst/>
          </a:prstGeom>
        </p:spPr>
        <p:txBody>
          <a:bodyPr lIns="0" tIns="0" rIns="0" bIns="0" rtlCol="0" anchor="t">
            <a:spAutoFit/>
          </a:bodyPr>
          <a:lstStyle/>
          <a:p>
            <a:pPr marL="0" lvl="0" indent="0" algn="l">
              <a:lnSpc>
                <a:spcPts val="3412"/>
              </a:lnSpc>
              <a:spcBef>
                <a:spcPct val="0"/>
              </a:spcBef>
            </a:pPr>
            <a:r>
              <a:rPr lang="en-US" sz="2437" dirty="0">
                <a:solidFill>
                  <a:srgbClr val="18253B"/>
                </a:solidFill>
                <a:latin typeface="Livvic"/>
                <a:ea typeface="Livvic"/>
                <a:cs typeface="Livvic"/>
                <a:sym typeface="Livvic"/>
              </a:rPr>
              <a:t>+91 8986885689</a:t>
            </a:r>
          </a:p>
        </p:txBody>
      </p:sp>
      <p:sp>
        <p:nvSpPr>
          <p:cNvPr id="16" name="TextBox 16"/>
          <p:cNvSpPr txBox="1"/>
          <p:nvPr/>
        </p:nvSpPr>
        <p:spPr>
          <a:xfrm>
            <a:off x="11538512" y="2857500"/>
            <a:ext cx="5438373" cy="414346"/>
          </a:xfrm>
          <a:prstGeom prst="rect">
            <a:avLst/>
          </a:prstGeom>
        </p:spPr>
        <p:txBody>
          <a:bodyPr lIns="0" tIns="0" rIns="0" bIns="0" rtlCol="0" anchor="t">
            <a:spAutoFit/>
          </a:bodyPr>
          <a:lstStyle/>
          <a:p>
            <a:pPr marL="0" lvl="0" indent="0" algn="l">
              <a:lnSpc>
                <a:spcPts val="3412"/>
              </a:lnSpc>
              <a:spcBef>
                <a:spcPct val="0"/>
              </a:spcBef>
            </a:pPr>
            <a:r>
              <a:rPr lang="en-US" sz="2437" dirty="0">
                <a:solidFill>
                  <a:srgbClr val="18253B"/>
                </a:solidFill>
                <a:latin typeface="Livvic"/>
                <a:ea typeface="Livvic"/>
                <a:cs typeface="Livvic"/>
                <a:sym typeface="Livvic"/>
              </a:rPr>
              <a:t>aj281004@gmail.com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1316</Words>
  <Application>Microsoft Office PowerPoint</Application>
  <PresentationFormat>Custom</PresentationFormat>
  <Paragraphs>55</Paragraphs>
  <Slides>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vt:i4>
      </vt:variant>
    </vt:vector>
  </HeadingPairs>
  <TitlesOfParts>
    <vt:vector size="22" baseType="lpstr">
      <vt:lpstr>Barlow Condensed</vt:lpstr>
      <vt:lpstr>Dekko</vt:lpstr>
      <vt:lpstr>Calibri</vt:lpstr>
      <vt:lpstr>Livvic</vt:lpstr>
      <vt:lpstr>Coco Gothic Bold</vt:lpstr>
      <vt:lpstr>Cooper BT Light</vt:lpstr>
      <vt:lpstr>Cooper BT Bold</vt:lpstr>
      <vt:lpstr>Canva Sans</vt:lpstr>
      <vt:lpstr>Arial</vt:lpstr>
      <vt:lpstr>Coco Gothic</vt:lpstr>
      <vt:lpstr>Tropikal</vt:lpstr>
      <vt:lpstr>Livvic Bold</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MATERNAL HEALTH RISK</dc:title>
  <cp:lastModifiedBy>Khushi Jain</cp:lastModifiedBy>
  <cp:revision>1</cp:revision>
  <dcterms:created xsi:type="dcterms:W3CDTF">2006-08-16T00:00:00Z</dcterms:created>
  <dcterms:modified xsi:type="dcterms:W3CDTF">2025-03-12T20:04:55Z</dcterms:modified>
  <dc:identifier>DAGViHXR0Vk</dc:identifier>
</cp:coreProperties>
</file>